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20"/>
  </p:notesMasterIdLst>
  <p:handoutMasterIdLst>
    <p:handoutMasterId r:id="rId21"/>
  </p:handoutMasterIdLst>
  <p:sldIdLst>
    <p:sldId id="318" r:id="rId5"/>
    <p:sldId id="387" r:id="rId6"/>
    <p:sldId id="359" r:id="rId7"/>
    <p:sldId id="376" r:id="rId8"/>
    <p:sldId id="361" r:id="rId9"/>
    <p:sldId id="388" r:id="rId10"/>
    <p:sldId id="386" r:id="rId11"/>
    <p:sldId id="367" r:id="rId12"/>
    <p:sldId id="365" r:id="rId13"/>
    <p:sldId id="372" r:id="rId14"/>
    <p:sldId id="384" r:id="rId15"/>
    <p:sldId id="373" r:id="rId16"/>
    <p:sldId id="381" r:id="rId17"/>
    <p:sldId id="364" r:id="rId18"/>
    <p:sldId id="297" r:id="rId19"/>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0">
          <p15:clr>
            <a:srgbClr val="A4A3A4"/>
          </p15:clr>
        </p15:guide>
        <p15:guide id="3" orient="horz" pos="1799">
          <p15:clr>
            <a:srgbClr val="A4A3A4"/>
          </p15:clr>
        </p15:guide>
        <p15:guide id="4" orient="horz" pos="2124" userDrawn="1">
          <p15:clr>
            <a:srgbClr val="A4A3A4"/>
          </p15:clr>
        </p15:guide>
        <p15:guide id="5" orient="horz" pos="2600">
          <p15:clr>
            <a:srgbClr val="A4A3A4"/>
          </p15:clr>
        </p15:guide>
        <p15:guide id="6" orient="horz" pos="1630">
          <p15:clr>
            <a:srgbClr val="A4A3A4"/>
          </p15:clr>
        </p15:guide>
        <p15:guide id="7" orient="horz" pos="1884" userDrawn="1">
          <p15:clr>
            <a:srgbClr val="A4A3A4"/>
          </p15:clr>
        </p15:guide>
        <p15:guide id="8" orient="horz" pos="2428">
          <p15:clr>
            <a:srgbClr val="A4A3A4"/>
          </p15:clr>
        </p15:guide>
        <p15:guide id="9" orient="horz" pos="1350">
          <p15:clr>
            <a:srgbClr val="A4A3A4"/>
          </p15:clr>
        </p15:guide>
        <p15:guide id="11" pos="687">
          <p15:clr>
            <a:srgbClr val="A4A3A4"/>
          </p15:clr>
        </p15:guide>
        <p15:guide id="12" orient="horz" pos="1690">
          <p15:clr>
            <a:srgbClr val="A4A3A4"/>
          </p15:clr>
        </p15:guide>
        <p15:guide id="13" orient="horz" pos="2916">
          <p15:clr>
            <a:srgbClr val="A4A3A4"/>
          </p15:clr>
        </p15:guide>
        <p15:guide id="16" pos="2879">
          <p15:clr>
            <a:srgbClr val="A4A3A4"/>
          </p15:clr>
        </p15:guide>
        <p15:guide id="17" orient="horz" pos="2956">
          <p15:clr>
            <a:srgbClr val="A4A3A4"/>
          </p15:clr>
        </p15:guide>
        <p15:guide id="18" pos="10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52663"/>
    <a:srgbClr val="009DDC"/>
    <a:srgbClr val="FFC000"/>
    <a:srgbClr val="595959"/>
    <a:srgbClr val="000000"/>
    <a:srgbClr val="C1D82F"/>
    <a:srgbClr val="7B629C"/>
    <a:srgbClr val="78738B"/>
    <a:srgbClr val="4131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3" autoAdjust="0"/>
    <p:restoredTop sz="95306" autoAdjust="0"/>
  </p:normalViewPr>
  <p:slideViewPr>
    <p:cSldViewPr snapToGrid="0" snapToObjects="1" showGuides="1">
      <p:cViewPr varScale="1">
        <p:scale>
          <a:sx n="124" d="100"/>
          <a:sy n="124" d="100"/>
        </p:scale>
        <p:origin x="307" y="86"/>
      </p:cViewPr>
      <p:guideLst>
        <p:guide orient="horz" pos="800"/>
        <p:guide orient="horz" pos="1799"/>
        <p:guide orient="horz" pos="2124"/>
        <p:guide orient="horz" pos="2600"/>
        <p:guide orient="horz" pos="1630"/>
        <p:guide orient="horz" pos="1884"/>
        <p:guide orient="horz" pos="2428"/>
        <p:guide orient="horz" pos="1350"/>
        <p:guide pos="687"/>
        <p:guide orient="horz" pos="1690"/>
        <p:guide orient="horz" pos="2916"/>
        <p:guide pos="2879"/>
        <p:guide orient="horz" pos="2956"/>
        <p:guide pos="100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97" d="100"/>
          <a:sy n="97" d="100"/>
        </p:scale>
        <p:origin x="428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5614"/>
          </a:xfrm>
          <a:prstGeom prst="rect">
            <a:avLst/>
          </a:prstGeom>
        </p:spPr>
        <p:txBody>
          <a:bodyPr vert="horz" lIns="93344" tIns="46672" rIns="93344" bIns="46672" rtlCol="0"/>
          <a:lstStyle>
            <a:lvl1pPr algn="r">
              <a:defRPr sz="1200"/>
            </a:lvl1pPr>
          </a:lstStyle>
          <a:p>
            <a:fld id="{8274B2CA-F352-4048-BF5E-BC9CDFDD49AE}" type="datetimeFigureOut">
              <a:rPr lang="en-US" smtClean="0"/>
              <a:t>10/4/2024</a:t>
            </a:fld>
            <a:endParaRPr lang="en-US" dirty="0"/>
          </a:p>
        </p:txBody>
      </p:sp>
      <p:sp>
        <p:nvSpPr>
          <p:cNvPr id="4" name="Footer Placeholder 3"/>
          <p:cNvSpPr>
            <a:spLocks noGrp="1"/>
          </p:cNvSpPr>
          <p:nvPr>
            <p:ph type="ftr" sz="quarter" idx="2"/>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44" tIns="46672" rIns="93344" bIns="46672" rtlCol="0" anchor="b"/>
          <a:lstStyle>
            <a:lvl1pPr algn="r">
              <a:defRPr sz="1200"/>
            </a:lvl1pPr>
          </a:lstStyle>
          <a:p>
            <a:fld id="{9325EC04-120A-B54A-926A-201D98A50ABB}" type="slidenum">
              <a:rPr lang="en-US" smtClean="0"/>
              <a:t>‹#›</a:t>
            </a:fld>
            <a:endParaRPr lang="en-US" dirty="0"/>
          </a:p>
        </p:txBody>
      </p:sp>
    </p:spTree>
    <p:extLst>
      <p:ext uri="{BB962C8B-B14F-4D97-AF65-F5344CB8AC3E}">
        <p14:creationId xmlns:p14="http://schemas.microsoft.com/office/powerpoint/2010/main" val="361785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44" tIns="46672" rIns="93344" bIns="46672" rtlCol="0"/>
          <a:lstStyle>
            <a:lvl1pPr algn="r">
              <a:defRPr sz="1200"/>
            </a:lvl1pPr>
          </a:lstStyle>
          <a:p>
            <a:fld id="{490844F4-A1AB-044E-B59A-A7CE0BFDA5B6}" type="datetimeFigureOut">
              <a:rPr lang="en-US" smtClean="0"/>
              <a:t>10/4/2024</a:t>
            </a:fld>
            <a:endParaRPr lang="en-US" dirty="0"/>
          </a:p>
        </p:txBody>
      </p:sp>
      <p:sp>
        <p:nvSpPr>
          <p:cNvPr id="4" name="Slide Image Placeholder 3"/>
          <p:cNvSpPr>
            <a:spLocks noGrp="1" noRot="1" noChangeAspect="1"/>
          </p:cNvSpPr>
          <p:nvPr>
            <p:ph type="sldImg" idx="2"/>
          </p:nvPr>
        </p:nvSpPr>
        <p:spPr>
          <a:xfrm>
            <a:off x="407988" y="700088"/>
            <a:ext cx="6210300" cy="3492500"/>
          </a:xfrm>
          <a:prstGeom prst="rect">
            <a:avLst/>
          </a:prstGeom>
          <a:noFill/>
          <a:ln w="12700">
            <a:solidFill>
              <a:prstClr val="black"/>
            </a:solidFill>
          </a:ln>
        </p:spPr>
        <p:txBody>
          <a:bodyPr vert="horz" lIns="93344" tIns="46672" rIns="93344" bIns="46672" rtlCol="0" anchor="ctr"/>
          <a:lstStyle/>
          <a:p>
            <a:endParaRPr lang="en-US" dirty="0"/>
          </a:p>
        </p:txBody>
      </p:sp>
      <p:sp>
        <p:nvSpPr>
          <p:cNvPr id="5" name="Notes Placeholder 4"/>
          <p:cNvSpPr>
            <a:spLocks noGrp="1"/>
          </p:cNvSpPr>
          <p:nvPr>
            <p:ph type="body" sz="quarter" idx="3"/>
          </p:nvPr>
        </p:nvSpPr>
        <p:spPr>
          <a:xfrm>
            <a:off x="702629" y="4423332"/>
            <a:ext cx="5621020" cy="4190524"/>
          </a:xfrm>
          <a:prstGeom prst="rect">
            <a:avLst/>
          </a:prstGeom>
        </p:spPr>
        <p:txBody>
          <a:bodyPr vert="horz" lIns="93344" tIns="46672" rIns="93344" bIns="466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44" tIns="46672" rIns="93344" bIns="46672" rtlCol="0" anchor="b"/>
          <a:lstStyle>
            <a:lvl1pPr algn="r">
              <a:defRPr sz="1200"/>
            </a:lvl1pPr>
          </a:lstStyle>
          <a:p>
            <a:fld id="{21633E5F-3683-0140-832F-D6B972C1BC5D}" type="slidenum">
              <a:rPr lang="en-US" smtClean="0"/>
              <a:t>‹#›</a:t>
            </a:fld>
            <a:endParaRPr lang="en-US" dirty="0"/>
          </a:p>
        </p:txBody>
      </p:sp>
    </p:spTree>
    <p:extLst>
      <p:ext uri="{BB962C8B-B14F-4D97-AF65-F5344CB8AC3E}">
        <p14:creationId xmlns:p14="http://schemas.microsoft.com/office/powerpoint/2010/main" val="3965336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7419" y="3496316"/>
            <a:ext cx="7649497" cy="687752"/>
          </a:xfrm>
        </p:spPr>
        <p:txBody>
          <a:bodyPr>
            <a:normAutofit/>
          </a:bodyPr>
          <a:lstStyle>
            <a:lvl1pPr marL="0" indent="0" algn="ctr">
              <a:lnSpc>
                <a:spcPct val="90000"/>
              </a:lnSpc>
              <a:spcBef>
                <a:spcPts val="0"/>
              </a:spcBef>
              <a:spcAft>
                <a:spcPts val="0"/>
              </a:spcAft>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7"/>
          <p:cNvSpPr>
            <a:spLocks noGrp="1"/>
          </p:cNvSpPr>
          <p:nvPr>
            <p:ph type="title"/>
          </p:nvPr>
        </p:nvSpPr>
        <p:spPr>
          <a:xfrm>
            <a:off x="743689" y="1786800"/>
            <a:ext cx="7643094" cy="1643620"/>
          </a:xfrm>
          <a:prstGeom prst="rect">
            <a:avLst/>
          </a:prstGeom>
        </p:spPr>
        <p:txBody>
          <a:bodyPr anchor="ctr">
            <a:normAutofit/>
          </a:bodyPr>
          <a:lstStyle>
            <a:lvl1pPr algn="ctr">
              <a:lnSpc>
                <a:spcPct val="90000"/>
              </a:lnSpc>
              <a:defRPr sz="3600">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05F5A386-AEC8-E94D-88E5-3E2290BC388F}"/>
              </a:ext>
            </a:extLst>
          </p:cNvPr>
          <p:cNvPicPr>
            <a:picLocks noChangeAspect="1"/>
          </p:cNvPicPr>
          <p:nvPr userDrawn="1"/>
        </p:nvPicPr>
        <p:blipFill>
          <a:blip r:embed="rId3"/>
          <a:stretch>
            <a:fillRect/>
          </a:stretch>
        </p:blipFill>
        <p:spPr>
          <a:xfrm>
            <a:off x="3911600" y="310896"/>
            <a:ext cx="1320800" cy="571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19_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text, clipart, vector graphics&#10;&#10;Description automatically generated">
            <a:extLst>
              <a:ext uri="{FF2B5EF4-FFF2-40B4-BE49-F238E27FC236}">
                <a16:creationId xmlns:a16="http://schemas.microsoft.com/office/drawing/2014/main" id="{998C8A29-533D-0940-BB9D-D30331F28254}"/>
              </a:ext>
            </a:extLst>
          </p:cNvPr>
          <p:cNvPicPr>
            <a:picLocks noChangeAspect="1"/>
          </p:cNvPicPr>
          <p:nvPr userDrawn="1"/>
        </p:nvPicPr>
        <p:blipFill>
          <a:blip r:embed="rId3"/>
          <a:stretch>
            <a:fillRect/>
          </a:stretch>
        </p:blipFill>
        <p:spPr>
          <a:xfrm>
            <a:off x="7761787" y="3405672"/>
            <a:ext cx="646390" cy="987879"/>
          </a:xfrm>
          <a:prstGeom prst="rect">
            <a:avLst/>
          </a:prstGeom>
        </p:spPr>
      </p:pic>
      <p:sp>
        <p:nvSpPr>
          <p:cNvPr id="8" name="Title 1">
            <a:extLst>
              <a:ext uri="{FF2B5EF4-FFF2-40B4-BE49-F238E27FC236}">
                <a16:creationId xmlns:a16="http://schemas.microsoft.com/office/drawing/2014/main" id="{487E1A22-9763-F444-93DA-F4507D539AF2}"/>
              </a:ext>
            </a:extLst>
          </p:cNvPr>
          <p:cNvSpPr>
            <a:spLocks noGrp="1"/>
          </p:cNvSpPr>
          <p:nvPr>
            <p:ph type="title"/>
          </p:nvPr>
        </p:nvSpPr>
        <p:spPr>
          <a:xfrm>
            <a:off x="729763" y="1123950"/>
            <a:ext cx="7666892" cy="2006600"/>
          </a:xfrm>
          <a:prstGeom prst="rect">
            <a:avLst/>
          </a:prstGeom>
          <a:ln w="0">
            <a:noFill/>
          </a:ln>
        </p:spPr>
        <p:txBody>
          <a:bodyPr anchor="ctr">
            <a:normAutofit/>
          </a:bodyPr>
          <a:lstStyle>
            <a:lvl1pPr algn="l">
              <a:lnSpc>
                <a:spcPts val="4300"/>
              </a:lnSpc>
              <a:defRPr sz="4000" spc="0">
                <a:ln>
                  <a:noFill/>
                </a:ln>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12">
            <a:extLst>
              <a:ext uri="{FF2B5EF4-FFF2-40B4-BE49-F238E27FC236}">
                <a16:creationId xmlns:a16="http://schemas.microsoft.com/office/drawing/2014/main" id="{8BDE6DCB-1812-1B4E-9DF9-DD1CC7FEEBFC}"/>
              </a:ext>
            </a:extLst>
          </p:cNvPr>
          <p:cNvSpPr>
            <a:spLocks noGrp="1"/>
          </p:cNvSpPr>
          <p:nvPr>
            <p:ph type="sldNum" sz="quarter" idx="10"/>
          </p:nvPr>
        </p:nvSpPr>
        <p:spPr>
          <a:xfrm>
            <a:off x="205404" y="4795463"/>
            <a:ext cx="925830" cy="274637"/>
          </a:xfrm>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91157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19_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text, clipart, vector graphics&#10;&#10;Description automatically generated">
            <a:extLst>
              <a:ext uri="{FF2B5EF4-FFF2-40B4-BE49-F238E27FC236}">
                <a16:creationId xmlns:a16="http://schemas.microsoft.com/office/drawing/2014/main" id="{998C8A29-533D-0940-BB9D-D30331F28254}"/>
              </a:ext>
            </a:extLst>
          </p:cNvPr>
          <p:cNvPicPr>
            <a:picLocks noChangeAspect="1"/>
          </p:cNvPicPr>
          <p:nvPr userDrawn="1"/>
        </p:nvPicPr>
        <p:blipFill>
          <a:blip r:embed="rId3"/>
          <a:stretch>
            <a:fillRect/>
          </a:stretch>
        </p:blipFill>
        <p:spPr>
          <a:xfrm>
            <a:off x="7761787" y="3405672"/>
            <a:ext cx="646390" cy="987879"/>
          </a:xfrm>
          <a:prstGeom prst="rect">
            <a:avLst/>
          </a:prstGeom>
        </p:spPr>
      </p:pic>
      <p:sp>
        <p:nvSpPr>
          <p:cNvPr id="8" name="Title 1">
            <a:extLst>
              <a:ext uri="{FF2B5EF4-FFF2-40B4-BE49-F238E27FC236}">
                <a16:creationId xmlns:a16="http://schemas.microsoft.com/office/drawing/2014/main" id="{487E1A22-9763-F444-93DA-F4507D539AF2}"/>
              </a:ext>
            </a:extLst>
          </p:cNvPr>
          <p:cNvSpPr>
            <a:spLocks noGrp="1"/>
          </p:cNvSpPr>
          <p:nvPr>
            <p:ph type="title"/>
          </p:nvPr>
        </p:nvSpPr>
        <p:spPr>
          <a:xfrm>
            <a:off x="729763" y="1123950"/>
            <a:ext cx="7666892" cy="2006600"/>
          </a:xfrm>
          <a:prstGeom prst="rect">
            <a:avLst/>
          </a:prstGeom>
          <a:ln w="0">
            <a:noFill/>
          </a:ln>
        </p:spPr>
        <p:txBody>
          <a:bodyPr anchor="ctr">
            <a:normAutofit/>
          </a:bodyPr>
          <a:lstStyle>
            <a:lvl1pPr algn="l">
              <a:lnSpc>
                <a:spcPts val="4300"/>
              </a:lnSpc>
              <a:defRPr sz="4000" spc="0">
                <a:ln>
                  <a:noFill/>
                </a:ln>
                <a:solidFill>
                  <a:srgbClr val="452663"/>
                </a:solidFill>
                <a:latin typeface="Arial" panose="020B0604020202020204" pitchFamily="34" charset="0"/>
                <a:cs typeface="Arial" panose="020B0604020202020204" pitchFamily="34" charset="0"/>
              </a:defRPr>
            </a:lvl1pPr>
          </a:lstStyle>
          <a:p>
            <a:endParaRPr lang="en-US" dirty="0"/>
          </a:p>
        </p:txBody>
      </p:sp>
      <p:sp>
        <p:nvSpPr>
          <p:cNvPr id="6" name="Slide Number Placeholder 12">
            <a:extLst>
              <a:ext uri="{FF2B5EF4-FFF2-40B4-BE49-F238E27FC236}">
                <a16:creationId xmlns:a16="http://schemas.microsoft.com/office/drawing/2014/main" id="{8BDE6DCB-1812-1B4E-9DF9-DD1CC7FEEBFC}"/>
              </a:ext>
            </a:extLst>
          </p:cNvPr>
          <p:cNvSpPr>
            <a:spLocks noGrp="1"/>
          </p:cNvSpPr>
          <p:nvPr>
            <p:ph type="sldNum" sz="quarter" idx="10"/>
          </p:nvPr>
        </p:nvSpPr>
        <p:spPr>
          <a:xfrm>
            <a:off x="205404" y="4795463"/>
            <a:ext cx="925830" cy="274637"/>
          </a:xfrm>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203721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E4D69E-57A6-4C47-A98E-D762EA1BED2B}"/>
              </a:ext>
            </a:extLst>
          </p:cNvPr>
          <p:cNvPicPr>
            <a:picLocks noChangeAspect="1"/>
          </p:cNvPicPr>
          <p:nvPr userDrawn="1"/>
        </p:nvPicPr>
        <p:blipFill>
          <a:blip r:embed="rId2"/>
          <a:stretch>
            <a:fillRect/>
          </a:stretch>
        </p:blipFill>
        <p:spPr>
          <a:xfrm>
            <a:off x="2222515" y="1441450"/>
            <a:ext cx="4698970" cy="200099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33A5970E-9FBC-F54F-8BB2-5D3D3E7F8656}"/>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22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3352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dirty="0"/>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755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Title 5">
            <a:extLst>
              <a:ext uri="{FF2B5EF4-FFF2-40B4-BE49-F238E27FC236}">
                <a16:creationId xmlns:a16="http://schemas.microsoft.com/office/drawing/2014/main" id="{A2C7EF6A-DD33-7449-B5FB-6713C84C7E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35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58B2209-B006-9944-8A59-C4BD357A5BB6}"/>
              </a:ext>
            </a:extLst>
          </p:cNvPr>
          <p:cNvSpPr txBox="1"/>
          <p:nvPr userDrawn="1"/>
        </p:nvSpPr>
        <p:spPr>
          <a:xfrm>
            <a:off x="7541442" y="122549"/>
            <a:ext cx="1602557" cy="369332"/>
          </a:xfrm>
          <a:prstGeom prst="rect">
            <a:avLst/>
          </a:prstGeom>
          <a:solidFill>
            <a:srgbClr val="FF0000"/>
          </a:solid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i="0" cap="all" baseline="0" dirty="0">
                <a:solidFill>
                  <a:schemeClr val="bg1">
                    <a:lumMod val="95000"/>
                  </a:schemeClr>
                </a:solidFill>
                <a:latin typeface="Arial" charset="0"/>
                <a:ea typeface="Arial" charset="0"/>
                <a:cs typeface="Arial" charset="0"/>
              </a:rPr>
              <a:t>Confidential and proprietary</a:t>
            </a:r>
            <a:endParaRPr lang="en-US" sz="900" b="1" i="0" cap="all" baseline="0" dirty="0">
              <a:solidFill>
                <a:schemeClr val="bg1">
                  <a:lumMod val="50000"/>
                </a:schemeClr>
              </a:solidFill>
              <a:latin typeface="Arial" charset="0"/>
              <a:ea typeface="Arial" charset="0"/>
              <a:cs typeface="Arial" charset="0"/>
            </a:endParaRPr>
          </a:p>
        </p:txBody>
      </p:sp>
      <p:sp>
        <p:nvSpPr>
          <p:cNvPr id="8" name="Text Placeholder 2">
            <a:extLst>
              <a:ext uri="{FF2B5EF4-FFF2-40B4-BE49-F238E27FC236}">
                <a16:creationId xmlns:a16="http://schemas.microsoft.com/office/drawing/2014/main" id="{B307E9BA-8318-E54E-A02A-420F28B23462}"/>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740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3352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dirty="0"/>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
        <p:nvSpPr>
          <p:cNvPr id="9" name="TextBox 8">
            <a:extLst>
              <a:ext uri="{FF2B5EF4-FFF2-40B4-BE49-F238E27FC236}">
                <a16:creationId xmlns:a16="http://schemas.microsoft.com/office/drawing/2014/main" id="{E34DB66D-50D3-7C4B-B4DD-B66C0DEE1B4F}"/>
              </a:ext>
            </a:extLst>
          </p:cNvPr>
          <p:cNvSpPr txBox="1"/>
          <p:nvPr userDrawn="1"/>
        </p:nvSpPr>
        <p:spPr>
          <a:xfrm>
            <a:off x="7541442" y="122549"/>
            <a:ext cx="1602557" cy="369332"/>
          </a:xfrm>
          <a:prstGeom prst="rect">
            <a:avLst/>
          </a:prstGeom>
          <a:solidFill>
            <a:srgbClr val="FF0000"/>
          </a:solid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i="0" cap="all" baseline="0" dirty="0">
                <a:solidFill>
                  <a:schemeClr val="bg1">
                    <a:lumMod val="95000"/>
                  </a:schemeClr>
                </a:solidFill>
                <a:latin typeface="Arial" charset="0"/>
                <a:ea typeface="Arial" charset="0"/>
                <a:cs typeface="Arial" charset="0"/>
              </a:rPr>
              <a:t>Confidential and proprietary</a:t>
            </a:r>
            <a:endParaRPr lang="en-US" sz="900" b="1" i="0" cap="all" baseline="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23348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Title 5">
            <a:extLst>
              <a:ext uri="{FF2B5EF4-FFF2-40B4-BE49-F238E27FC236}">
                <a16:creationId xmlns:a16="http://schemas.microsoft.com/office/drawing/2014/main" id="{A2C7EF6A-DD33-7449-B5FB-6713C84C7E50}"/>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F97A610-4F7A-3749-8F2E-95CD62FA9FE8}"/>
              </a:ext>
            </a:extLst>
          </p:cNvPr>
          <p:cNvSpPr txBox="1"/>
          <p:nvPr userDrawn="1"/>
        </p:nvSpPr>
        <p:spPr>
          <a:xfrm>
            <a:off x="7541442" y="122549"/>
            <a:ext cx="1602557" cy="369332"/>
          </a:xfrm>
          <a:prstGeom prst="rect">
            <a:avLst/>
          </a:prstGeom>
          <a:solidFill>
            <a:srgbClr val="FF0000"/>
          </a:solid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i="0" cap="all" baseline="0" dirty="0">
                <a:solidFill>
                  <a:schemeClr val="bg1">
                    <a:lumMod val="95000"/>
                  </a:schemeClr>
                </a:solidFill>
                <a:latin typeface="Arial" charset="0"/>
                <a:ea typeface="Arial" charset="0"/>
                <a:cs typeface="Arial" charset="0"/>
              </a:rPr>
              <a:t>Confidential and proprietary</a:t>
            </a:r>
            <a:endParaRPr lang="en-US" sz="900" b="1" i="0" cap="all" baseline="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82486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19_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30B84F-5750-B644-89E3-F4C93E0C1BB9}"/>
              </a:ext>
            </a:extLst>
          </p:cNvPr>
          <p:cNvSpPr>
            <a:spLocks noGrp="1"/>
          </p:cNvSpPr>
          <p:nvPr>
            <p:ph type="title"/>
          </p:nvPr>
        </p:nvSpPr>
        <p:spPr>
          <a:xfrm>
            <a:off x="729763" y="1123950"/>
            <a:ext cx="7666892" cy="2006600"/>
          </a:xfrm>
          <a:prstGeom prst="rect">
            <a:avLst/>
          </a:prstGeom>
          <a:ln w="0">
            <a:noFill/>
          </a:ln>
        </p:spPr>
        <p:txBody>
          <a:bodyPr anchor="ctr">
            <a:normAutofit/>
          </a:bodyPr>
          <a:lstStyle>
            <a:lvl1pPr algn="l">
              <a:lnSpc>
                <a:spcPts val="4300"/>
              </a:lnSpc>
              <a:defRPr sz="4000" spc="0">
                <a:ln>
                  <a:noFill/>
                </a:ln>
                <a:solidFill>
                  <a:schemeClr val="bg1"/>
                </a:solidFill>
                <a:latin typeface="Arial" panose="020B0604020202020204" pitchFamily="34" charset="0"/>
                <a:cs typeface="Arial" panose="020B0604020202020204" pitchFamily="34" charset="0"/>
              </a:defRPr>
            </a:lvl1pPr>
          </a:lstStyle>
          <a:p>
            <a:endParaRPr lang="en-US" dirty="0"/>
          </a:p>
        </p:txBody>
      </p:sp>
      <p:pic>
        <p:nvPicPr>
          <p:cNvPr id="4" name="Picture 3" descr="A picture containing text, clipart, vector graphics&#10;&#10;Description automatically generated">
            <a:extLst>
              <a:ext uri="{FF2B5EF4-FFF2-40B4-BE49-F238E27FC236}">
                <a16:creationId xmlns:a16="http://schemas.microsoft.com/office/drawing/2014/main" id="{1FC96E8A-ADD9-A845-ADE6-D0553CF32456}"/>
              </a:ext>
            </a:extLst>
          </p:cNvPr>
          <p:cNvPicPr>
            <a:picLocks noChangeAspect="1"/>
          </p:cNvPicPr>
          <p:nvPr userDrawn="1"/>
        </p:nvPicPr>
        <p:blipFill>
          <a:blip r:embed="rId3"/>
          <a:stretch>
            <a:fillRect/>
          </a:stretch>
        </p:blipFill>
        <p:spPr>
          <a:xfrm>
            <a:off x="7761787" y="3405672"/>
            <a:ext cx="646390" cy="987879"/>
          </a:xfrm>
          <a:prstGeom prst="rect">
            <a:avLst/>
          </a:prstGeom>
        </p:spPr>
      </p:pic>
      <p:sp>
        <p:nvSpPr>
          <p:cNvPr id="6" name="Slide Number Placeholder 12">
            <a:extLst>
              <a:ext uri="{FF2B5EF4-FFF2-40B4-BE49-F238E27FC236}">
                <a16:creationId xmlns:a16="http://schemas.microsoft.com/office/drawing/2014/main" id="{8AE42A41-B99C-374B-887C-15294BF0D069}"/>
              </a:ext>
            </a:extLst>
          </p:cNvPr>
          <p:cNvSpPr txBox="1">
            <a:spLocks/>
          </p:cNvSpPr>
          <p:nvPr userDrawn="1"/>
        </p:nvSpPr>
        <p:spPr>
          <a:xfrm>
            <a:off x="205404" y="4795463"/>
            <a:ext cx="925830" cy="274637"/>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452663"/>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174141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pic>
        <p:nvPicPr>
          <p:cNvPr id="3" name="Picture 2" descr="A picture containing text, clipart, vector graphics&#10;&#10;Description automatically generated">
            <a:extLst>
              <a:ext uri="{FF2B5EF4-FFF2-40B4-BE49-F238E27FC236}">
                <a16:creationId xmlns:a16="http://schemas.microsoft.com/office/drawing/2014/main" id="{C78288B6-96A7-DD41-BF2F-195F50C52825}"/>
              </a:ext>
            </a:extLst>
          </p:cNvPr>
          <p:cNvPicPr>
            <a:picLocks noChangeAspect="1"/>
          </p:cNvPicPr>
          <p:nvPr userDrawn="1"/>
        </p:nvPicPr>
        <p:blipFill>
          <a:blip r:embed="rId3"/>
          <a:stretch>
            <a:fillRect/>
          </a:stretch>
        </p:blipFill>
        <p:spPr>
          <a:xfrm>
            <a:off x="7761787" y="3405672"/>
            <a:ext cx="646390" cy="987879"/>
          </a:xfrm>
          <a:prstGeom prst="rect">
            <a:avLst/>
          </a:prstGeom>
        </p:spPr>
      </p:pic>
      <p:sp>
        <p:nvSpPr>
          <p:cNvPr id="6" name="Title 1">
            <a:extLst>
              <a:ext uri="{FF2B5EF4-FFF2-40B4-BE49-F238E27FC236}">
                <a16:creationId xmlns:a16="http://schemas.microsoft.com/office/drawing/2014/main" id="{905FB6C3-CFDE-4C40-BE64-529A31BCDB07}"/>
              </a:ext>
            </a:extLst>
          </p:cNvPr>
          <p:cNvSpPr>
            <a:spLocks noGrp="1"/>
          </p:cNvSpPr>
          <p:nvPr>
            <p:ph type="title"/>
          </p:nvPr>
        </p:nvSpPr>
        <p:spPr>
          <a:xfrm>
            <a:off x="729763" y="1123950"/>
            <a:ext cx="7666892" cy="2006600"/>
          </a:xfrm>
          <a:prstGeom prst="rect">
            <a:avLst/>
          </a:prstGeom>
          <a:ln w="0">
            <a:noFill/>
          </a:ln>
        </p:spPr>
        <p:txBody>
          <a:bodyPr anchor="ctr">
            <a:normAutofit/>
          </a:bodyPr>
          <a:lstStyle>
            <a:lvl1pPr algn="l">
              <a:lnSpc>
                <a:spcPts val="4300"/>
              </a:lnSpc>
              <a:defRPr sz="4000" spc="0">
                <a:ln>
                  <a:noFill/>
                </a:ln>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54008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665946"/>
            <a:ext cx="9144000" cy="4813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35680" y="1328483"/>
            <a:ext cx="7886700" cy="34029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05404" y="4795463"/>
            <a:ext cx="925830" cy="274637"/>
          </a:xfrm>
          <a:prstGeom prst="rect">
            <a:avLst/>
          </a:prstGeom>
        </p:spPr>
        <p:txBody>
          <a:bodyPr vert="horz" lIns="91440" tIns="45720" rIns="91440" bIns="45720" rtlCol="0" anchor="ctr"/>
          <a:lstStyle>
            <a:lvl1pPr algn="l">
              <a:defRPr sz="1000">
                <a:solidFill>
                  <a:srgbClr val="452663"/>
                </a:solidFill>
                <a:latin typeface="Arial" charset="0"/>
                <a:ea typeface="Arial" charset="0"/>
                <a:cs typeface="Arial" charset="0"/>
              </a:defRPr>
            </a:lvl1pPr>
          </a:lstStyle>
          <a:p>
            <a:fld id="{DA05D499-8038-C642-91E0-FF7B8677CF19}" type="slidenum">
              <a:rPr lang="en-US" smtClean="0"/>
              <a:pPr/>
              <a:t>‹#›</a:t>
            </a:fld>
            <a:endParaRPr lang="en-US" dirty="0"/>
          </a:p>
        </p:txBody>
      </p:sp>
      <p:sp>
        <p:nvSpPr>
          <p:cNvPr id="13" name="TextBox 12"/>
          <p:cNvSpPr txBox="1"/>
          <p:nvPr userDrawn="1"/>
        </p:nvSpPr>
        <p:spPr>
          <a:xfrm>
            <a:off x="541515" y="4847807"/>
            <a:ext cx="2525440"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dirty="0">
                <a:solidFill>
                  <a:srgbClr val="452663"/>
                </a:solidFill>
                <a:latin typeface="Arial" charset="0"/>
                <a:ea typeface="Arial" charset="0"/>
                <a:cs typeface="Arial" charset="0"/>
              </a:rPr>
              <a:t>© 2022 American Medical Association. All rights reserved.</a:t>
            </a:r>
          </a:p>
        </p:txBody>
      </p:sp>
      <p:sp>
        <p:nvSpPr>
          <p:cNvPr id="4" name="Title Placeholder 3">
            <a:extLst>
              <a:ext uri="{FF2B5EF4-FFF2-40B4-BE49-F238E27FC236}">
                <a16:creationId xmlns:a16="http://schemas.microsoft.com/office/drawing/2014/main" id="{D182E4D1-4366-7B4B-ACD5-F58B2257D18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pic>
        <p:nvPicPr>
          <p:cNvPr id="8" name="Picture 7">
            <a:extLst>
              <a:ext uri="{FF2B5EF4-FFF2-40B4-BE49-F238E27FC236}">
                <a16:creationId xmlns:a16="http://schemas.microsoft.com/office/drawing/2014/main" id="{52118F65-B733-9D4F-B495-A380F759DDAF}"/>
              </a:ext>
            </a:extLst>
          </p:cNvPr>
          <p:cNvPicPr>
            <a:picLocks noChangeAspect="1"/>
          </p:cNvPicPr>
          <p:nvPr userDrawn="1"/>
        </p:nvPicPr>
        <p:blipFill>
          <a:blip r:embed="rId14"/>
          <a:stretch>
            <a:fillRect/>
          </a:stretch>
        </p:blipFill>
        <p:spPr>
          <a:xfrm>
            <a:off x="5550135" y="4785723"/>
            <a:ext cx="3378200" cy="279400"/>
          </a:xfrm>
          <a:prstGeom prst="rect">
            <a:avLst/>
          </a:prstGeom>
        </p:spPr>
      </p:pic>
    </p:spTree>
    <p:extLst>
      <p:ext uri="{BB962C8B-B14F-4D97-AF65-F5344CB8AC3E}">
        <p14:creationId xmlns:p14="http://schemas.microsoft.com/office/powerpoint/2010/main" val="559990143"/>
      </p:ext>
    </p:extLst>
  </p:cSld>
  <p:clrMap bg1="lt1" tx1="dk1" bg2="lt2" tx2="dk2" accent1="accent1" accent2="accent2" accent3="accent3" accent4="accent4" accent5="accent5" accent6="accent6" hlink="hlink" folHlink="folHlink"/>
  <p:sldLayoutIdLst>
    <p:sldLayoutId id="2147483742" r:id="rId1"/>
    <p:sldLayoutId id="2147483695" r:id="rId2"/>
    <p:sldLayoutId id="2147483697" r:id="rId3"/>
    <p:sldLayoutId id="2147483699" r:id="rId4"/>
    <p:sldLayoutId id="2147483775" r:id="rId5"/>
    <p:sldLayoutId id="2147483776" r:id="rId6"/>
    <p:sldLayoutId id="2147483777" r:id="rId7"/>
    <p:sldLayoutId id="2147483782" r:id="rId8"/>
    <p:sldLayoutId id="2147483779" r:id="rId9"/>
    <p:sldLayoutId id="2147483781" r:id="rId10"/>
    <p:sldLayoutId id="2147483783" r:id="rId11"/>
    <p:sldLayoutId id="2147483725" r:id="rId12"/>
  </p:sldLayoutIdLst>
  <p:hf hdr="0" ftr="0" dt="0"/>
  <p:txStyles>
    <p:titleStyle>
      <a:lvl1pPr algn="l" defTabSz="914400" rtl="0" eaLnBrk="1" latinLnBrk="0" hangingPunct="1">
        <a:lnSpc>
          <a:spcPct val="100000"/>
        </a:lnSpc>
        <a:spcBef>
          <a:spcPct val="0"/>
        </a:spcBef>
        <a:buNone/>
        <a:defRPr sz="2600" b="1" kern="1200">
          <a:solidFill>
            <a:srgbClr val="46166B"/>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600"/>
        </a:spcAft>
        <a:buFont typeface="Arial"/>
        <a:buChar char="•"/>
        <a:defRPr sz="18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0"/>
        </a:spcBef>
        <a:spcAft>
          <a:spcPts val="600"/>
        </a:spcAft>
        <a:buFont typeface="Arial"/>
        <a:buChar char="•"/>
        <a:defRPr sz="16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600"/>
        </a:spcAft>
        <a:buFont typeface="Arial"/>
        <a:buChar char="•"/>
        <a:defRPr sz="14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600"/>
        </a:spcAft>
        <a:buFont typeface="Arial"/>
        <a:buChar char="•"/>
        <a:defRPr sz="12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600"/>
        </a:spcAft>
        <a:buFont typeface="Arial"/>
        <a:buChar char="•"/>
        <a:defRPr sz="10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8"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1BF7CF1-6562-19AD-21BE-F29CEE67681E}"/>
              </a:ext>
            </a:extLst>
          </p:cNvPr>
          <p:cNvSpPr>
            <a:spLocks noGrp="1"/>
          </p:cNvSpPr>
          <p:nvPr>
            <p:ph idx="1"/>
          </p:nvPr>
        </p:nvSpPr>
        <p:spPr>
          <a:xfrm>
            <a:off x="635680" y="1655938"/>
            <a:ext cx="7886700" cy="1544462"/>
          </a:xfrm>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1" i="0" dirty="0">
                <a:solidFill>
                  <a:schemeClr val="tx2"/>
                </a:solidFill>
                <a:effectLst/>
                <a:latin typeface="Arial" panose="020B0604020202020204" pitchFamily="34" charset="0"/>
                <a:cs typeface="Arial" panose="020B0604020202020204" pitchFamily="34" charset="0"/>
              </a:rPr>
              <a:t>Physician Unionization: Collective Bargaining from a Physician Perspective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600" b="1" i="0" dirty="0">
              <a:solidFill>
                <a:schemeClr val="tx2"/>
              </a:solidFill>
              <a:effectLst/>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Diomedes Tsitouras, AAUP-BHSNJ</a:t>
            </a:r>
            <a:endParaRPr lang="en-US" sz="1900" dirty="0">
              <a:solidFill>
                <a:schemeClr val="tx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BB3710F-44A1-7D79-5B10-2D9BC549987D}"/>
              </a:ext>
            </a:extLst>
          </p:cNvPr>
          <p:cNvSpPr txBox="1"/>
          <p:nvPr/>
        </p:nvSpPr>
        <p:spPr>
          <a:xfrm>
            <a:off x="287514" y="4404919"/>
            <a:ext cx="8568972" cy="215444"/>
          </a:xfrm>
          <a:prstGeom prst="rect">
            <a:avLst/>
          </a:prstGeom>
          <a:noFill/>
        </p:spPr>
        <p:txBody>
          <a:bodyPr wrap="square" rtlCol="0">
            <a:spAutoFit/>
          </a:bodyPr>
          <a:lstStyle/>
          <a:p>
            <a:pPr algn="ctr"/>
            <a:r>
              <a:rPr lang="en-US" sz="800" i="1" dirty="0">
                <a:solidFill>
                  <a:schemeClr val="tx2"/>
                </a:solidFill>
                <a:effectLst/>
                <a:latin typeface="Times New Roman" panose="02020603050405020304" pitchFamily="18" charset="0"/>
                <a:ea typeface="Calibri" panose="020F0502020204030204" pitchFamily="34" charset="0"/>
              </a:rPr>
              <a:t>The information provided in this document is not intended as, and should not be construed to be, legal or consulting advice. Physicians should seek legal advice regarding any legal questions.</a:t>
            </a:r>
          </a:p>
        </p:txBody>
      </p:sp>
    </p:spTree>
    <p:extLst>
      <p:ext uri="{BB962C8B-B14F-4D97-AF65-F5344CB8AC3E}">
        <p14:creationId xmlns:p14="http://schemas.microsoft.com/office/powerpoint/2010/main" val="381959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1060"/>
            <a:ext cx="7886700" cy="702365"/>
          </a:xfrm>
        </p:spPr>
        <p:txBody>
          <a:bodyPr>
            <a:normAutofit/>
          </a:bodyPr>
          <a:lstStyle/>
          <a:p>
            <a:br>
              <a:rPr lang="en-US" sz="2000" dirty="0"/>
            </a:br>
            <a:r>
              <a:rPr lang="en-US" sz="2000" dirty="0"/>
              <a:t>How are Unions Formed and Contracts Negotiated?</a:t>
            </a:r>
          </a:p>
        </p:txBody>
      </p:sp>
      <p:sp>
        <p:nvSpPr>
          <p:cNvPr id="3" name="Content Placeholder 2"/>
          <p:cNvSpPr>
            <a:spLocks noGrp="1"/>
          </p:cNvSpPr>
          <p:nvPr>
            <p:ph idx="1"/>
          </p:nvPr>
        </p:nvSpPr>
        <p:spPr>
          <a:xfrm>
            <a:off x="828260" y="1278506"/>
            <a:ext cx="8156713" cy="3319998"/>
          </a:xfrm>
        </p:spPr>
        <p:txBody>
          <a:bodyPr anchor="t">
            <a:normAutofit fontScale="85000" lnSpcReduction="10000"/>
          </a:bodyPr>
          <a:lstStyle/>
          <a:p>
            <a:r>
              <a:rPr lang="en-US" b="1" dirty="0">
                <a:solidFill>
                  <a:schemeClr val="tx2"/>
                </a:solidFill>
              </a:rPr>
              <a:t>Card drive by which a majority of employees in a “unit” sign cards asking for a single entity to be their “exclusive representative” or voluntary recognition by the employer</a:t>
            </a:r>
          </a:p>
          <a:p>
            <a:r>
              <a:rPr lang="en-US" b="1" dirty="0">
                <a:solidFill>
                  <a:schemeClr val="tx2"/>
                </a:solidFill>
              </a:rPr>
              <a:t>A “unit” can be any group of employees who are “logically placed together” for the purposes of collective bargaining. </a:t>
            </a:r>
          </a:p>
          <a:p>
            <a:r>
              <a:rPr lang="en-US" b="1" dirty="0">
                <a:solidFill>
                  <a:schemeClr val="tx2"/>
                </a:solidFill>
              </a:rPr>
              <a:t>Where there is no voluntary recognition, the National Labor Relations Board (or comparable labor board) schedules an election where all “unit” members vote either in favor of creating the exclusive representative or against it. </a:t>
            </a:r>
          </a:p>
          <a:p>
            <a:r>
              <a:rPr lang="en-US" b="1" dirty="0">
                <a:solidFill>
                  <a:schemeClr val="tx2"/>
                </a:solidFill>
              </a:rPr>
              <a:t>Assuming a favorable outcome for exclusive representative, such entity then bargains a contract with the employer covering bargainable terms and conditions of employment. Such entity is usually made up of certain employees of the unit who form a bargaining committee for the purposes of such negotiations. </a:t>
            </a:r>
          </a:p>
          <a:p>
            <a:r>
              <a:rPr lang="en-US" b="1" dirty="0">
                <a:solidFill>
                  <a:schemeClr val="tx2"/>
                </a:solidFill>
              </a:rPr>
              <a:t>Once contract negotiated, typically such contracts will contain a grievance procedure by which terms can be enforced</a:t>
            </a:r>
            <a:r>
              <a:rPr lang="en-US" b="1" dirty="0"/>
              <a:t>. </a:t>
            </a:r>
          </a:p>
        </p:txBody>
      </p:sp>
    </p:spTree>
    <p:extLst>
      <p:ext uri="{BB962C8B-B14F-4D97-AF65-F5344CB8AC3E}">
        <p14:creationId xmlns:p14="http://schemas.microsoft.com/office/powerpoint/2010/main" val="576218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9137" y="371060"/>
            <a:ext cx="7886700" cy="1033670"/>
          </a:xfrm>
        </p:spPr>
        <p:txBody>
          <a:bodyPr>
            <a:normAutofit/>
          </a:bodyPr>
          <a:lstStyle/>
          <a:p>
            <a:r>
              <a:rPr lang="en-US" sz="2000" dirty="0"/>
              <a:t>Physician Unions (Collective Bargaining) as One Way to Combat Excessive </a:t>
            </a:r>
            <a:r>
              <a:rPr lang="en-US" sz="2000" dirty="0" err="1"/>
              <a:t>wRVU</a:t>
            </a:r>
            <a:r>
              <a:rPr lang="en-US" sz="2000" dirty="0"/>
              <a:t> Driven Expectations and Large Health System Power</a:t>
            </a:r>
          </a:p>
        </p:txBody>
      </p:sp>
      <p:sp>
        <p:nvSpPr>
          <p:cNvPr id="6" name="Content Placeholder 2">
            <a:extLst>
              <a:ext uri="{FF2B5EF4-FFF2-40B4-BE49-F238E27FC236}">
                <a16:creationId xmlns:a16="http://schemas.microsoft.com/office/drawing/2014/main" id="{FB0BC413-7661-B1FF-5FCB-8F932A782057}"/>
              </a:ext>
            </a:extLst>
          </p:cNvPr>
          <p:cNvSpPr>
            <a:spLocks noGrp="1"/>
          </p:cNvSpPr>
          <p:nvPr>
            <p:ph idx="1"/>
          </p:nvPr>
        </p:nvSpPr>
        <p:spPr>
          <a:xfrm>
            <a:off x="86139" y="1328738"/>
            <a:ext cx="8925339" cy="3814762"/>
          </a:xfrm>
        </p:spPr>
        <p:txBody>
          <a:bodyPr anchor="t">
            <a:normAutofit fontScale="62500" lnSpcReduction="20000"/>
          </a:bodyPr>
          <a:lstStyle/>
          <a:p>
            <a:pPr lvl="0"/>
            <a:endParaRPr lang="en-US" dirty="0">
              <a:effectLst/>
            </a:endParaRPr>
          </a:p>
          <a:p>
            <a:pPr algn="just">
              <a:defRPr/>
            </a:pPr>
            <a:r>
              <a:rPr kumimoji="0" lang="en-US" sz="27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Given that there are more </a:t>
            </a:r>
            <a:r>
              <a:rPr kumimoji="0" lang="en-US" sz="27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emplo</a:t>
            </a:r>
            <a:r>
              <a:rPr lang="en-US" sz="27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yed</a:t>
            </a:r>
            <a:r>
              <a:rPr lang="en-US" sz="2700" b="1" dirty="0">
                <a:solidFill>
                  <a:srgbClr val="000000"/>
                </a:solidFill>
                <a:latin typeface="Arial" panose="020B0604020202020204" pitchFamily="34" charset="0"/>
                <a:ea typeface="Times New Roman" panose="02020603050405020304" pitchFamily="18" charset="0"/>
                <a:cs typeface="Arial" panose="020B0604020202020204" pitchFamily="34" charset="0"/>
              </a:rPr>
              <a:t> physicians than in decades prior, physicians are increasingly using collective bargaining to protect their well being and to push back against risk-based-</a:t>
            </a:r>
            <a:r>
              <a:rPr lang="en-US" sz="27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wRVU</a:t>
            </a:r>
            <a:r>
              <a:rPr lang="en-US" sz="2700" b="1" dirty="0">
                <a:solidFill>
                  <a:srgbClr val="000000"/>
                </a:solidFill>
                <a:latin typeface="Arial" panose="020B0604020202020204" pitchFamily="34" charset="0"/>
                <a:ea typeface="Times New Roman" panose="02020603050405020304" pitchFamily="18" charset="0"/>
                <a:cs typeface="Arial" panose="020B0604020202020204" pitchFamily="34" charset="0"/>
              </a:rPr>
              <a:t> pay mechanisms. </a:t>
            </a:r>
          </a:p>
          <a:p>
            <a:pPr algn="just">
              <a:defRPr/>
            </a:pPr>
            <a:r>
              <a:rPr kumimoji="0" lang="en-US" sz="27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Antitrust challenges that existed in the 1990s may not exist today with big health systems/different economic landscape. </a:t>
            </a:r>
          </a:p>
          <a:p>
            <a:pPr algn="just">
              <a:defRPr/>
            </a:pPr>
            <a:r>
              <a:rPr kumimoji="0" lang="en-US" sz="27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Moral Crisis of America’s Doctors </a:t>
            </a:r>
            <a:r>
              <a:rPr kumimoji="0" lang="en-US" sz="27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“The corporatization of health care has changed the practice of medicine, causing many physicians to feel alienated from their work.” </a:t>
            </a:r>
            <a:r>
              <a:rPr kumimoji="0" lang="en-US" sz="27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New York Times</a:t>
            </a:r>
            <a:r>
              <a:rPr kumimoji="0" lang="en-US" sz="27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7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Eyal</a:t>
            </a:r>
            <a:r>
              <a:rPr kumimoji="0" lang="en-US" sz="27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Press, June 15, 2023</a:t>
            </a:r>
          </a:p>
          <a:p>
            <a:pPr algn="just">
              <a:defRPr/>
            </a:pPr>
            <a:r>
              <a:rPr kumimoji="0" lang="en-US" sz="27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Addressing Private Equity and Related Expectations </a:t>
            </a:r>
          </a:p>
          <a:p>
            <a:pPr marL="0" indent="0" algn="just">
              <a:buNone/>
              <a:defRPr/>
            </a:pPr>
            <a:r>
              <a:rPr kumimoji="0" lang="en-US" sz="27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“Cardiology practices have become the latest fixation of private equity firms looking to profit from them. Ever since Medicare began paying doctors to perform common procedures in less expensive outpatient settings, financial investors have been racing to buy up cardiology practices. Experts fear that private equity's growing stronghold in the industry could exacerbate the overuse of cardiovascular procedures that are actually unnecessary for patient” -WBUR</a:t>
            </a:r>
            <a:endParaRPr lang="en-US" dirty="0"/>
          </a:p>
        </p:txBody>
      </p:sp>
    </p:spTree>
    <p:extLst>
      <p:ext uri="{BB962C8B-B14F-4D97-AF65-F5344CB8AC3E}">
        <p14:creationId xmlns:p14="http://schemas.microsoft.com/office/powerpoint/2010/main" val="159969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8625" y="218661"/>
            <a:ext cx="7793107" cy="636106"/>
          </a:xfrm>
        </p:spPr>
        <p:txBody>
          <a:bodyPr>
            <a:normAutofit fontScale="90000"/>
          </a:bodyPr>
          <a:lstStyle/>
          <a:p>
            <a:br>
              <a:rPr lang="en-US" sz="1800" dirty="0"/>
            </a:br>
            <a:r>
              <a:rPr lang="en-US" sz="1800" dirty="0"/>
              <a:t> </a:t>
            </a:r>
            <a:r>
              <a:rPr lang="en-US" sz="2000" dirty="0"/>
              <a:t>Will Doctors Have to Go on Strike?</a:t>
            </a:r>
          </a:p>
        </p:txBody>
      </p:sp>
      <p:pic>
        <p:nvPicPr>
          <p:cNvPr id="6" name="Picture 5">
            <a:extLst>
              <a:ext uri="{FF2B5EF4-FFF2-40B4-BE49-F238E27FC236}">
                <a16:creationId xmlns:a16="http://schemas.microsoft.com/office/drawing/2014/main" id="{694E1809-53E0-FD29-0807-85DD0C5B0A8B}"/>
              </a:ext>
            </a:extLst>
          </p:cNvPr>
          <p:cNvPicPr>
            <a:picLocks noChangeAspect="1"/>
          </p:cNvPicPr>
          <p:nvPr/>
        </p:nvPicPr>
        <p:blipFill>
          <a:blip r:embed="rId2"/>
          <a:stretch>
            <a:fillRect/>
          </a:stretch>
        </p:blipFill>
        <p:spPr>
          <a:xfrm>
            <a:off x="1464364" y="1013797"/>
            <a:ext cx="3107636" cy="3412431"/>
          </a:xfrm>
          <a:prstGeom prst="rect">
            <a:avLst/>
          </a:prstGeom>
        </p:spPr>
      </p:pic>
      <p:pic>
        <p:nvPicPr>
          <p:cNvPr id="7" name="Picture 6">
            <a:extLst>
              <a:ext uri="{FF2B5EF4-FFF2-40B4-BE49-F238E27FC236}">
                <a16:creationId xmlns:a16="http://schemas.microsoft.com/office/drawing/2014/main" id="{B555AD78-C5A3-3F30-0CE9-332D635B1EE1}"/>
              </a:ext>
            </a:extLst>
          </p:cNvPr>
          <p:cNvPicPr>
            <a:picLocks noChangeAspect="1"/>
          </p:cNvPicPr>
          <p:nvPr/>
        </p:nvPicPr>
        <p:blipFill>
          <a:blip r:embed="rId3"/>
          <a:stretch>
            <a:fillRect/>
          </a:stretch>
        </p:blipFill>
        <p:spPr>
          <a:xfrm>
            <a:off x="5062330" y="1013797"/>
            <a:ext cx="3170194" cy="3412431"/>
          </a:xfrm>
          <a:prstGeom prst="rect">
            <a:avLst/>
          </a:prstGeom>
        </p:spPr>
      </p:pic>
      <p:sp>
        <p:nvSpPr>
          <p:cNvPr id="8" name="TextBox 7">
            <a:extLst>
              <a:ext uri="{FF2B5EF4-FFF2-40B4-BE49-F238E27FC236}">
                <a16:creationId xmlns:a16="http://schemas.microsoft.com/office/drawing/2014/main" id="{5899D568-C6DC-650D-8DB8-50AE4DE19BCB}"/>
              </a:ext>
            </a:extLst>
          </p:cNvPr>
          <p:cNvSpPr txBox="1"/>
          <p:nvPr/>
        </p:nvSpPr>
        <p:spPr>
          <a:xfrm>
            <a:off x="1334060" y="4426228"/>
            <a:ext cx="6898463" cy="646331"/>
          </a:xfrm>
          <a:prstGeom prst="rect">
            <a:avLst/>
          </a:prstGeom>
          <a:noFill/>
        </p:spPr>
        <p:txBody>
          <a:bodyPr wrap="square">
            <a:spAutoFit/>
          </a:bodyPr>
          <a:lstStyle/>
          <a:p>
            <a:pPr defTabSz="914400"/>
            <a:r>
              <a:rPr lang="en-US" b="1" dirty="0">
                <a:solidFill>
                  <a:schemeClr val="tx2"/>
                </a:solidFill>
                <a:latin typeface="Calisto MT"/>
              </a:rPr>
              <a:t>Rutgers unions picket as medical faculty remain frustrated at lack of contract progress (NorthJersey.com)</a:t>
            </a:r>
          </a:p>
        </p:txBody>
      </p:sp>
    </p:spTree>
    <p:extLst>
      <p:ext uri="{BB962C8B-B14F-4D97-AF65-F5344CB8AC3E}">
        <p14:creationId xmlns:p14="http://schemas.microsoft.com/office/powerpoint/2010/main" val="2892798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8625" y="218661"/>
            <a:ext cx="7793107" cy="636106"/>
          </a:xfrm>
        </p:spPr>
        <p:txBody>
          <a:bodyPr>
            <a:normAutofit fontScale="90000"/>
          </a:bodyPr>
          <a:lstStyle/>
          <a:p>
            <a:br>
              <a:rPr lang="en-US" sz="1800" dirty="0"/>
            </a:br>
            <a:r>
              <a:rPr lang="en-US" sz="2000" dirty="0"/>
              <a:t>Will Doctors Have to Go on Strike?</a:t>
            </a:r>
          </a:p>
        </p:txBody>
      </p:sp>
      <p:sp>
        <p:nvSpPr>
          <p:cNvPr id="3" name="Content Placeholder 2"/>
          <p:cNvSpPr>
            <a:spLocks noGrp="1"/>
          </p:cNvSpPr>
          <p:nvPr>
            <p:ph idx="1"/>
          </p:nvPr>
        </p:nvSpPr>
        <p:spPr>
          <a:xfrm>
            <a:off x="1272209" y="1000540"/>
            <a:ext cx="7871791" cy="3650973"/>
          </a:xfrm>
        </p:spPr>
        <p:txBody>
          <a:bodyPr anchor="t">
            <a:normAutofit fontScale="92500" lnSpcReduction="10000"/>
          </a:bodyPr>
          <a:lstStyle/>
          <a:p>
            <a:r>
              <a:rPr lang="en-US" b="1" dirty="0">
                <a:solidFill>
                  <a:schemeClr val="tx2"/>
                </a:solidFill>
              </a:rPr>
              <a:t>No. </a:t>
            </a:r>
          </a:p>
          <a:p>
            <a:r>
              <a:rPr lang="en-US" b="1" dirty="0">
                <a:solidFill>
                  <a:schemeClr val="tx2"/>
                </a:solidFill>
              </a:rPr>
              <a:t>Strikes are very </a:t>
            </a:r>
            <a:r>
              <a:rPr lang="en-US" b="1" i="1" dirty="0">
                <a:solidFill>
                  <a:schemeClr val="tx2"/>
                </a:solidFill>
              </a:rPr>
              <a:t>rare</a:t>
            </a:r>
            <a:r>
              <a:rPr lang="en-US" b="1" dirty="0">
                <a:solidFill>
                  <a:schemeClr val="tx2"/>
                </a:solidFill>
              </a:rPr>
              <a:t> among doctors and employees in general. </a:t>
            </a:r>
          </a:p>
          <a:p>
            <a:r>
              <a:rPr lang="en-US" b="1" dirty="0">
                <a:solidFill>
                  <a:schemeClr val="tx2"/>
                </a:solidFill>
              </a:rPr>
              <a:t>There are multiple ways of exercising collective power or gaining leverage in a negotiation. Striking is only one of them.</a:t>
            </a:r>
          </a:p>
          <a:p>
            <a:r>
              <a:rPr lang="en-US" b="1" dirty="0">
                <a:solidFill>
                  <a:schemeClr val="tx2"/>
                </a:solidFill>
              </a:rPr>
              <a:t>Your local union leadership will likely take a strike vote of members before striking. If such votes don’t get at least 90% of members agreeing to strike, a strike is not likely. </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US" sz="1800" b="1" i="0" u="none" strike="noStrike" kern="1200" cap="none" spc="0" normalizeH="0" baseline="0" noProof="0" dirty="0">
                <a:ln>
                  <a:noFill/>
                </a:ln>
                <a:solidFill>
                  <a:schemeClr val="tx2"/>
                </a:solidFill>
                <a:effectLst/>
                <a:uLnTx/>
                <a:uFillTx/>
                <a:latin typeface="Arial" charset="0"/>
                <a:cs typeface="Arial" charset="0"/>
              </a:rPr>
              <a:t>Patient safety is always taken into consideration. Actually, the law mandates notice to the employer before striking for this very reason. </a:t>
            </a:r>
          </a:p>
          <a:p>
            <a:r>
              <a:rPr lang="en-US" b="1" dirty="0">
                <a:solidFill>
                  <a:schemeClr val="tx2"/>
                </a:solidFill>
              </a:rPr>
              <a:t>Sometimes a union contract or the law will prohibit striking.</a:t>
            </a:r>
          </a:p>
          <a:p>
            <a:r>
              <a:rPr lang="en-US" b="1" dirty="0">
                <a:solidFill>
                  <a:schemeClr val="tx2"/>
                </a:solidFill>
              </a:rPr>
              <a:t>Some evidence that in the rare situations where healthcare workers do strike, patient health conditions and mortality actually improves. </a:t>
            </a:r>
          </a:p>
        </p:txBody>
      </p:sp>
    </p:spTree>
    <p:extLst>
      <p:ext uri="{BB962C8B-B14F-4D97-AF65-F5344CB8AC3E}">
        <p14:creationId xmlns:p14="http://schemas.microsoft.com/office/powerpoint/2010/main" val="3544226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573501"/>
          </a:xfrm>
        </p:spPr>
        <p:txBody>
          <a:bodyPr>
            <a:normAutofit fontScale="90000"/>
          </a:bodyPr>
          <a:lstStyle/>
          <a:p>
            <a:br>
              <a:rPr lang="en-US" dirty="0"/>
            </a:br>
            <a:r>
              <a:rPr lang="en-US" sz="2200" dirty="0"/>
              <a:t>Are there Challenges Physicians Face in Forming Unions?</a:t>
            </a:r>
          </a:p>
        </p:txBody>
      </p:sp>
      <p:sp>
        <p:nvSpPr>
          <p:cNvPr id="3" name="Content Placeholder 2"/>
          <p:cNvSpPr>
            <a:spLocks noGrp="1"/>
          </p:cNvSpPr>
          <p:nvPr>
            <p:ph idx="1"/>
          </p:nvPr>
        </p:nvSpPr>
        <p:spPr>
          <a:xfrm>
            <a:off x="1311965" y="848139"/>
            <a:ext cx="6844748" cy="4020723"/>
          </a:xfrm>
        </p:spPr>
        <p:txBody>
          <a:bodyPr anchor="t">
            <a:normAutofit fontScale="85000" lnSpcReduction="10000"/>
          </a:bodyPr>
          <a:lstStyle/>
          <a:p>
            <a:pPr lvl="0"/>
            <a:endParaRPr lang="en-US" dirty="0">
              <a:effectLst/>
            </a:endParaRPr>
          </a:p>
          <a:p>
            <a:pPr lvl="0"/>
            <a:r>
              <a:rPr lang="en-US" b="1" dirty="0">
                <a:solidFill>
                  <a:schemeClr val="tx2"/>
                </a:solidFill>
                <a:effectLst/>
              </a:rPr>
              <a:t>Yes.</a:t>
            </a:r>
          </a:p>
          <a:p>
            <a:pPr lvl="0"/>
            <a:r>
              <a:rPr lang="en-US" b="1" dirty="0">
                <a:solidFill>
                  <a:schemeClr val="tx2"/>
                </a:solidFill>
                <a:effectLst/>
              </a:rPr>
              <a:t>Employer may mount anti-union campaigns. (See Amazon, Starbucks)</a:t>
            </a:r>
          </a:p>
          <a:p>
            <a:pPr lvl="0"/>
            <a:r>
              <a:rPr lang="en-US" b="1" dirty="0">
                <a:solidFill>
                  <a:schemeClr val="tx2"/>
                </a:solidFill>
                <a:effectLst/>
              </a:rPr>
              <a:t>Sometimes labor relations law is old and weak. </a:t>
            </a:r>
          </a:p>
          <a:p>
            <a:pPr lvl="0"/>
            <a:r>
              <a:rPr lang="en-US" b="1" dirty="0">
                <a:solidFill>
                  <a:schemeClr val="tx2"/>
                </a:solidFill>
                <a:effectLst/>
              </a:rPr>
              <a:t>Occasionally forming a union or negotiating a contract may take time. </a:t>
            </a:r>
          </a:p>
          <a:p>
            <a:pPr lvl="0"/>
            <a:r>
              <a:rPr lang="en-US" b="1" dirty="0">
                <a:solidFill>
                  <a:schemeClr val="tx2"/>
                </a:solidFill>
                <a:effectLst/>
              </a:rPr>
              <a:t>Given poor union density, doctors lack familiarity with unions, how they work, and what they do</a:t>
            </a:r>
          </a:p>
          <a:p>
            <a:pPr lvl="0"/>
            <a:r>
              <a:rPr lang="en-US" b="1" dirty="0">
                <a:solidFill>
                  <a:schemeClr val="tx2"/>
                </a:solidFill>
              </a:rPr>
              <a:t>Mythology around unions</a:t>
            </a:r>
          </a:p>
          <a:p>
            <a:pPr lvl="0"/>
            <a:r>
              <a:rPr lang="en-US" b="1" dirty="0">
                <a:solidFill>
                  <a:schemeClr val="tx2"/>
                </a:solidFill>
                <a:effectLst/>
              </a:rPr>
              <a:t>Dealing with special provisions physicians may already have within individual employment contracts</a:t>
            </a:r>
          </a:p>
          <a:p>
            <a:pPr marL="0" lvl="0" indent="0">
              <a:buNone/>
            </a:pPr>
            <a:endParaRPr lang="en-US" b="1" dirty="0">
              <a:solidFill>
                <a:schemeClr val="tx2"/>
              </a:solidFill>
              <a:effectLst/>
            </a:endParaRPr>
          </a:p>
          <a:p>
            <a:pPr marL="0" lvl="0" indent="0">
              <a:buNone/>
            </a:pPr>
            <a:r>
              <a:rPr lang="en-US" b="1" i="1" dirty="0">
                <a:solidFill>
                  <a:schemeClr val="tx2"/>
                </a:solidFill>
                <a:effectLst/>
              </a:rPr>
              <a:t>However</a:t>
            </a:r>
            <a:r>
              <a:rPr lang="en-US" b="1" dirty="0">
                <a:solidFill>
                  <a:schemeClr val="tx2"/>
                </a:solidFill>
                <a:effectLst/>
              </a:rPr>
              <a:t>, education and empowerment is the first step for any physician using collective bargaining as a tool. The above challenges should not prevent those interested in forming unions from doing so. </a:t>
            </a:r>
          </a:p>
        </p:txBody>
      </p:sp>
    </p:spTree>
    <p:extLst>
      <p:ext uri="{BB962C8B-B14F-4D97-AF65-F5344CB8AC3E}">
        <p14:creationId xmlns:p14="http://schemas.microsoft.com/office/powerpoint/2010/main" val="205770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9"/>
            <a:ext cx="7886700" cy="818666"/>
          </a:xfrm>
        </p:spPr>
        <p:txBody>
          <a:bodyPr>
            <a:normAutofit/>
          </a:bodyPr>
          <a:lstStyle/>
          <a:p>
            <a:r>
              <a:rPr lang="en-US" sz="1800" dirty="0"/>
              <a:t>How can the AMA or Medical Societies Engage with Collective Bargaining and Support the Physician Employee?</a:t>
            </a:r>
          </a:p>
        </p:txBody>
      </p:sp>
      <p:sp>
        <p:nvSpPr>
          <p:cNvPr id="9" name="Content Placeholder 8">
            <a:extLst>
              <a:ext uri="{FF2B5EF4-FFF2-40B4-BE49-F238E27FC236}">
                <a16:creationId xmlns:a16="http://schemas.microsoft.com/office/drawing/2014/main" id="{C70CC126-5C8F-4AD4-BA39-612DB530A0A6}"/>
              </a:ext>
            </a:extLst>
          </p:cNvPr>
          <p:cNvSpPr>
            <a:spLocks noGrp="1"/>
          </p:cNvSpPr>
          <p:nvPr>
            <p:ph idx="1"/>
          </p:nvPr>
        </p:nvSpPr>
        <p:spPr>
          <a:xfrm>
            <a:off x="516836" y="1093305"/>
            <a:ext cx="8139612" cy="3905982"/>
          </a:xfrm>
        </p:spPr>
        <p:txBody>
          <a:bodyPr>
            <a:normAutofit fontScale="92500" lnSpcReduction="10000"/>
          </a:bodyPr>
          <a:lstStyle/>
          <a:p>
            <a:r>
              <a:rPr lang="en-US" b="1" dirty="0">
                <a:solidFill>
                  <a:schemeClr val="tx2"/>
                </a:solidFill>
                <a:effectLst/>
              </a:rPr>
              <a:t>Nursing Associations as a model? Way to boost membership?</a:t>
            </a:r>
          </a:p>
          <a:p>
            <a:r>
              <a:rPr lang="en-US" b="1" dirty="0">
                <a:solidFill>
                  <a:schemeClr val="tx2"/>
                </a:solidFill>
              </a:rPr>
              <a:t>Partnering with existing national unions which have expertise?</a:t>
            </a:r>
          </a:p>
          <a:p>
            <a:r>
              <a:rPr lang="en-US" b="1" dirty="0">
                <a:solidFill>
                  <a:schemeClr val="tx2"/>
                </a:solidFill>
                <a:effectLst/>
              </a:rPr>
              <a:t>Not all organizing drives need to be large</a:t>
            </a:r>
            <a:r>
              <a:rPr lang="en-US" b="1" dirty="0">
                <a:solidFill>
                  <a:schemeClr val="tx2"/>
                </a:solidFill>
              </a:rPr>
              <a:t>. </a:t>
            </a:r>
          </a:p>
          <a:p>
            <a:r>
              <a:rPr lang="en-US" b="1" dirty="0">
                <a:solidFill>
                  <a:schemeClr val="tx2"/>
                </a:solidFill>
              </a:rPr>
              <a:t>Short of organizing, the AMA and medical societies can foster norms and culture that supports employment rights and physician unions. </a:t>
            </a:r>
          </a:p>
          <a:p>
            <a:r>
              <a:rPr lang="en-US" b="1" dirty="0">
                <a:solidFill>
                  <a:schemeClr val="tx2"/>
                </a:solidFill>
                <a:effectLst/>
              </a:rPr>
              <a:t>Provi</a:t>
            </a:r>
            <a:r>
              <a:rPr lang="en-US" b="1" dirty="0">
                <a:solidFill>
                  <a:schemeClr val="tx2"/>
                </a:solidFill>
              </a:rPr>
              <a:t>de resources, know-your-rights trainings, and mutual-aid type services for doctors as employees.</a:t>
            </a:r>
          </a:p>
          <a:p>
            <a:r>
              <a:rPr lang="en-US" b="1" dirty="0">
                <a:solidFill>
                  <a:schemeClr val="tx2"/>
                </a:solidFill>
                <a:effectLst/>
              </a:rPr>
              <a:t>Support local efforts to organize healthcare workers when they occur. </a:t>
            </a:r>
          </a:p>
          <a:p>
            <a:r>
              <a:rPr lang="en-US" b="1" dirty="0">
                <a:solidFill>
                  <a:schemeClr val="tx2"/>
                </a:solidFill>
                <a:effectLst/>
              </a:rPr>
              <a:t>Use its infl</a:t>
            </a:r>
            <a:r>
              <a:rPr lang="en-US" b="1" dirty="0">
                <a:solidFill>
                  <a:schemeClr val="tx2"/>
                </a:solidFill>
              </a:rPr>
              <a:t>uence and unique role with accrediting medical schools to foster employment rights within the medical school. </a:t>
            </a:r>
          </a:p>
          <a:p>
            <a:r>
              <a:rPr lang="en-US" b="1" dirty="0">
                <a:solidFill>
                  <a:schemeClr val="tx2"/>
                </a:solidFill>
                <a:effectLst/>
              </a:rPr>
              <a:t>Support federal and </a:t>
            </a:r>
            <a:r>
              <a:rPr lang="en-US" b="1" dirty="0">
                <a:solidFill>
                  <a:schemeClr val="tx2"/>
                </a:solidFill>
              </a:rPr>
              <a:t>state </a:t>
            </a:r>
            <a:r>
              <a:rPr lang="en-US" b="1" dirty="0">
                <a:solidFill>
                  <a:schemeClr val="tx2"/>
                </a:solidFill>
                <a:effectLst/>
              </a:rPr>
              <a:t>l</a:t>
            </a:r>
            <a:r>
              <a:rPr lang="en-US" b="1" dirty="0">
                <a:solidFill>
                  <a:schemeClr val="tx2"/>
                </a:solidFill>
              </a:rPr>
              <a:t>egislation that enables physician collective bargaining and stronger employment rights which benefit physicians and other healthcare employees. </a:t>
            </a:r>
            <a:endParaRPr lang="en-US" b="1" dirty="0">
              <a:solidFill>
                <a:schemeClr val="tx2"/>
              </a:solidFill>
              <a:effectLst/>
            </a:endParaRPr>
          </a:p>
          <a:p>
            <a:endParaRPr lang="en-US" b="1" dirty="0">
              <a:effectLst/>
            </a:endParaRPr>
          </a:p>
          <a:p>
            <a:pPr marL="0" indent="0">
              <a:buNone/>
            </a:pPr>
            <a:endParaRPr lang="en-US" b="1" dirty="0">
              <a:effectLst/>
            </a:endParaRPr>
          </a:p>
          <a:p>
            <a:pPr marL="342900" indent="-342900">
              <a:buAutoNum type="arabicParenR"/>
            </a:pPr>
            <a:endParaRPr lang="en-US" b="1" dirty="0">
              <a:effectLst/>
            </a:endParaRPr>
          </a:p>
          <a:p>
            <a:endParaRPr lang="en-US" dirty="0"/>
          </a:p>
        </p:txBody>
      </p:sp>
    </p:spTree>
    <p:extLst>
      <p:ext uri="{BB962C8B-B14F-4D97-AF65-F5344CB8AC3E}">
        <p14:creationId xmlns:p14="http://schemas.microsoft.com/office/powerpoint/2010/main" val="412547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04805"/>
          </a:xfrm>
        </p:spPr>
        <p:txBody>
          <a:bodyPr>
            <a:normAutofit/>
          </a:bodyPr>
          <a:lstStyle/>
          <a:p>
            <a:r>
              <a:rPr lang="en-US" sz="2000" dirty="0"/>
              <a:t>What is Collective Bargaining?</a:t>
            </a:r>
          </a:p>
        </p:txBody>
      </p:sp>
      <p:sp>
        <p:nvSpPr>
          <p:cNvPr id="3" name="Content Placeholder 2"/>
          <p:cNvSpPr>
            <a:spLocks noGrp="1"/>
          </p:cNvSpPr>
          <p:nvPr>
            <p:ph idx="1"/>
          </p:nvPr>
        </p:nvSpPr>
        <p:spPr>
          <a:xfrm>
            <a:off x="755374" y="1009440"/>
            <a:ext cx="7245626" cy="3178247"/>
          </a:xfrm>
        </p:spPr>
        <p:txBody>
          <a:bodyPr anchor="t">
            <a:normAutofit/>
          </a:bodyPr>
          <a:lstStyle/>
          <a:p>
            <a:pPr marL="0" indent="0">
              <a:buNone/>
            </a:pPr>
            <a:r>
              <a:rPr lang="en-US" b="1" dirty="0">
                <a:solidFill>
                  <a:schemeClr val="tx2"/>
                </a:solidFill>
                <a:effectLst/>
              </a:rPr>
              <a:t>“Collective bargaining is the process in which working people, through their unions, negotiate contracts with their employers to determine their terms of employment, including pay, benefits, hours, leave, job health and safety policies, ways to balance work and family, and more. Collective bargaining is a way to solve workplace problems. It is also the best means for raising wages in America. Indeed, through collective bargaining, working people in unions have higher wages, better benefits and safer workplaces.”</a:t>
            </a:r>
            <a:r>
              <a:rPr lang="en-US" dirty="0">
                <a:solidFill>
                  <a:schemeClr val="tx2"/>
                </a:solidFill>
              </a:rPr>
              <a:t>		</a:t>
            </a:r>
          </a:p>
          <a:p>
            <a:pPr marL="0" indent="0">
              <a:buNone/>
            </a:pPr>
            <a:r>
              <a:rPr lang="en-US" b="1" dirty="0">
                <a:solidFill>
                  <a:schemeClr val="tx2"/>
                </a:solidFill>
              </a:rPr>
              <a:t>-AFL-CIO</a:t>
            </a:r>
          </a:p>
        </p:txBody>
      </p:sp>
    </p:spTree>
    <p:extLst>
      <p:ext uri="{BB962C8B-B14F-4D97-AF65-F5344CB8AC3E}">
        <p14:creationId xmlns:p14="http://schemas.microsoft.com/office/powerpoint/2010/main" val="36063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74639"/>
            <a:ext cx="8223803" cy="533744"/>
          </a:xfrm>
        </p:spPr>
        <p:txBody>
          <a:bodyPr>
            <a:normAutofit fontScale="90000"/>
          </a:bodyPr>
          <a:lstStyle/>
          <a:p>
            <a:br>
              <a:rPr lang="en-US" dirty="0"/>
            </a:br>
            <a:r>
              <a:rPr lang="en-US" sz="2200" dirty="0"/>
              <a:t>Why should Physicians Engage in Collective Bargaining?</a:t>
            </a:r>
          </a:p>
        </p:txBody>
      </p:sp>
      <p:sp>
        <p:nvSpPr>
          <p:cNvPr id="3" name="Content Placeholder 2"/>
          <p:cNvSpPr>
            <a:spLocks noGrp="1"/>
          </p:cNvSpPr>
          <p:nvPr>
            <p:ph idx="1"/>
          </p:nvPr>
        </p:nvSpPr>
        <p:spPr>
          <a:xfrm>
            <a:off x="628649" y="1002816"/>
            <a:ext cx="7600951" cy="3370402"/>
          </a:xfrm>
        </p:spPr>
        <p:txBody>
          <a:bodyPr anchor="t">
            <a:normAutofit/>
          </a:bodyPr>
          <a:lstStyle/>
          <a:p>
            <a:r>
              <a:rPr lang="en-US" b="1" dirty="0">
                <a:solidFill>
                  <a:schemeClr val="tx2"/>
                </a:solidFill>
                <a:effectLst/>
              </a:rPr>
              <a:t>Gives doctors a stronger voice and opportunity for communication in the healthcare workplace and beyond</a:t>
            </a:r>
          </a:p>
          <a:p>
            <a:r>
              <a:rPr lang="en-US" b="1" dirty="0">
                <a:solidFill>
                  <a:schemeClr val="tx2"/>
                </a:solidFill>
                <a:effectLst/>
              </a:rPr>
              <a:t>Shifts power back to the doctor, especially economic power</a:t>
            </a:r>
          </a:p>
          <a:p>
            <a:r>
              <a:rPr lang="en-US" b="1" dirty="0">
                <a:solidFill>
                  <a:schemeClr val="tx2"/>
                </a:solidFill>
                <a:effectLst/>
              </a:rPr>
              <a:t>Focuses on the needs of the doctor as an “employee”</a:t>
            </a:r>
          </a:p>
          <a:p>
            <a:r>
              <a:rPr lang="en-US" b="1" dirty="0">
                <a:solidFill>
                  <a:schemeClr val="tx2"/>
                </a:solidFill>
                <a:effectLst/>
              </a:rPr>
              <a:t>A possible antidote that can be used to counteract high burnout/moral injury</a:t>
            </a:r>
            <a:r>
              <a:rPr lang="en-US" dirty="0">
                <a:solidFill>
                  <a:schemeClr val="tx2"/>
                </a:solidFill>
              </a:rPr>
              <a:t>	</a:t>
            </a:r>
          </a:p>
          <a:p>
            <a:r>
              <a:rPr lang="en-US" b="1" dirty="0">
                <a:solidFill>
                  <a:schemeClr val="tx2"/>
                </a:solidFill>
              </a:rPr>
              <a:t>Could help build membership</a:t>
            </a:r>
          </a:p>
          <a:p>
            <a:pPr marL="0" indent="0">
              <a:buNone/>
            </a:pPr>
            <a:r>
              <a:rPr lang="en-US" dirty="0"/>
              <a:t>	</a:t>
            </a:r>
          </a:p>
        </p:txBody>
      </p:sp>
    </p:spTree>
    <p:extLst>
      <p:ext uri="{BB962C8B-B14F-4D97-AF65-F5344CB8AC3E}">
        <p14:creationId xmlns:p14="http://schemas.microsoft.com/office/powerpoint/2010/main" val="381087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566875"/>
          </a:xfrm>
        </p:spPr>
        <p:txBody>
          <a:bodyPr>
            <a:normAutofit fontScale="90000"/>
          </a:bodyPr>
          <a:lstStyle/>
          <a:p>
            <a:br>
              <a:rPr lang="en-US" dirty="0"/>
            </a:br>
            <a:r>
              <a:rPr lang="en-US" sz="2200" dirty="0"/>
              <a:t>ABOUT AAUP-BHSNJ</a:t>
            </a:r>
          </a:p>
        </p:txBody>
      </p:sp>
      <p:sp>
        <p:nvSpPr>
          <p:cNvPr id="3" name="Content Placeholder 2"/>
          <p:cNvSpPr>
            <a:spLocks noGrp="1"/>
          </p:cNvSpPr>
          <p:nvPr>
            <p:ph idx="1"/>
          </p:nvPr>
        </p:nvSpPr>
        <p:spPr>
          <a:xfrm>
            <a:off x="708990" y="861391"/>
            <a:ext cx="7633253" cy="4182495"/>
          </a:xfrm>
        </p:spPr>
        <p:txBody>
          <a:bodyPr anchor="t">
            <a:normAutofit/>
          </a:bodyPr>
          <a:lstStyle/>
          <a:p>
            <a:pPr lvl="0"/>
            <a:endParaRPr lang="en-US" dirty="0">
              <a:effectLst/>
            </a:endParaRPr>
          </a:p>
          <a:p>
            <a:pPr marL="0" indent="0" algn="just">
              <a:buNone/>
            </a:pPr>
            <a:r>
              <a:rPr lang="en-US" b="1" dirty="0">
                <a:solidFill>
                  <a:schemeClr val="tx2"/>
                </a:solidFill>
                <a:effectLst/>
              </a:rPr>
              <a:t>The American Association of University Professors – Biomedical and Health Sciences of New Jersey (AAUP-BHSNJ) is an independent, non-profit organization that represents 1400 faculty at Rutgers/Rowan Universities. These faculty teach the next generation of doctors, nurses, scientists, and health professionals. The Association furthers the interests of faculty by bargaining for improvements in clinical compensation, researcher incentives, work/life balance, and other benefits. We also defend members from discriminatory treatment and provide individual advice on an array of issues. Finally, we advocate for our students, patients, and colleagues in Trenton by advancing legislation which promotes their interests. </a:t>
            </a:r>
            <a:r>
              <a:rPr lang="en-US" dirty="0"/>
              <a:t>		</a:t>
            </a:r>
          </a:p>
        </p:txBody>
      </p:sp>
    </p:spTree>
    <p:extLst>
      <p:ext uri="{BB962C8B-B14F-4D97-AF65-F5344CB8AC3E}">
        <p14:creationId xmlns:p14="http://schemas.microsoft.com/office/powerpoint/2010/main" val="295599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9"/>
            <a:ext cx="7886700" cy="734802"/>
          </a:xfrm>
        </p:spPr>
        <p:txBody>
          <a:bodyPr>
            <a:normAutofit/>
          </a:bodyPr>
          <a:lstStyle/>
          <a:p>
            <a:r>
              <a:rPr lang="en-US" sz="2000" dirty="0"/>
              <a:t>What has our Union (AAUP) Accomplished Through Collective Bargaining?</a:t>
            </a:r>
          </a:p>
        </p:txBody>
      </p:sp>
      <p:sp>
        <p:nvSpPr>
          <p:cNvPr id="3" name="Content Placeholder 2"/>
          <p:cNvSpPr>
            <a:spLocks noGrp="1"/>
          </p:cNvSpPr>
          <p:nvPr>
            <p:ph idx="1"/>
          </p:nvPr>
        </p:nvSpPr>
        <p:spPr>
          <a:xfrm>
            <a:off x="675861" y="1135537"/>
            <a:ext cx="8070573" cy="3467519"/>
          </a:xfrm>
        </p:spPr>
        <p:txBody>
          <a:bodyPr anchor="t">
            <a:normAutofit lnSpcReduction="10000"/>
          </a:bodyPr>
          <a:lstStyle/>
          <a:p>
            <a:r>
              <a:rPr lang="en-US" b="1" dirty="0">
                <a:solidFill>
                  <a:schemeClr val="tx2"/>
                </a:solidFill>
              </a:rPr>
              <a:t>Improved minimum pay standards based on AAMC benchmarks. </a:t>
            </a:r>
          </a:p>
          <a:p>
            <a:r>
              <a:rPr lang="en-US" b="1" dirty="0">
                <a:solidFill>
                  <a:schemeClr val="tx2"/>
                </a:solidFill>
              </a:rPr>
              <a:t>Bargained Better use of </a:t>
            </a:r>
            <a:r>
              <a:rPr lang="en-US" b="1" dirty="0" err="1">
                <a:solidFill>
                  <a:schemeClr val="tx2"/>
                </a:solidFill>
              </a:rPr>
              <a:t>wRVU</a:t>
            </a:r>
            <a:r>
              <a:rPr lang="en-US" b="1" dirty="0">
                <a:solidFill>
                  <a:schemeClr val="tx2"/>
                </a:solidFill>
              </a:rPr>
              <a:t> data tables (MGMA etc.).</a:t>
            </a:r>
          </a:p>
          <a:p>
            <a:r>
              <a:rPr lang="en-US" b="1" dirty="0">
                <a:solidFill>
                  <a:schemeClr val="tx2"/>
                </a:solidFill>
              </a:rPr>
              <a:t>Created mechanisms to reduce gender-based and arbitrary pay inequity. </a:t>
            </a:r>
          </a:p>
          <a:p>
            <a:r>
              <a:rPr lang="en-US" b="1" dirty="0">
                <a:solidFill>
                  <a:schemeClr val="tx2"/>
                </a:solidFill>
              </a:rPr>
              <a:t>Enhanced access to childcare, parental leave and other policies that support better work-life balance.</a:t>
            </a:r>
          </a:p>
          <a:p>
            <a:r>
              <a:rPr lang="en-US" b="1" dirty="0">
                <a:solidFill>
                  <a:schemeClr val="tx2"/>
                </a:solidFill>
              </a:rPr>
              <a:t>Moved faculty to longer appointment periods with greater job security. </a:t>
            </a:r>
          </a:p>
          <a:p>
            <a:r>
              <a:rPr lang="en-US" b="1" dirty="0">
                <a:solidFill>
                  <a:schemeClr val="tx2"/>
                </a:solidFill>
              </a:rPr>
              <a:t>Reduced the use of overly-broad restrictive covenants in appointment letters. </a:t>
            </a:r>
          </a:p>
          <a:p>
            <a:r>
              <a:rPr lang="en-US" b="1" dirty="0">
                <a:solidFill>
                  <a:schemeClr val="tx2"/>
                </a:solidFill>
              </a:rPr>
              <a:t>Stopped increases to health insurance premiums. </a:t>
            </a:r>
          </a:p>
          <a:p>
            <a:r>
              <a:rPr lang="en-US" b="1" dirty="0">
                <a:solidFill>
                  <a:schemeClr val="tx2"/>
                </a:solidFill>
              </a:rPr>
              <a:t>Strengthened health and safety protections.</a:t>
            </a:r>
          </a:p>
          <a:p>
            <a:pPr marL="0" indent="0">
              <a:buNone/>
            </a:pPr>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169328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04805"/>
          </a:xfrm>
        </p:spPr>
        <p:txBody>
          <a:bodyPr>
            <a:normAutofit/>
          </a:bodyPr>
          <a:lstStyle/>
          <a:p>
            <a:r>
              <a:rPr lang="en-US" sz="2000" dirty="0"/>
              <a:t>How much money do Universities receive from patient care?</a:t>
            </a:r>
          </a:p>
        </p:txBody>
      </p:sp>
      <p:pic>
        <p:nvPicPr>
          <p:cNvPr id="6" name="Picture 5">
            <a:extLst>
              <a:ext uri="{FF2B5EF4-FFF2-40B4-BE49-F238E27FC236}">
                <a16:creationId xmlns:a16="http://schemas.microsoft.com/office/drawing/2014/main" id="{4EDA9D09-3DF8-EDFB-2E03-EDD24A9730C0}"/>
              </a:ext>
            </a:extLst>
          </p:cNvPr>
          <p:cNvPicPr>
            <a:picLocks noChangeAspect="1"/>
          </p:cNvPicPr>
          <p:nvPr/>
        </p:nvPicPr>
        <p:blipFill>
          <a:blip r:embed="rId2"/>
          <a:stretch>
            <a:fillRect/>
          </a:stretch>
        </p:blipFill>
        <p:spPr>
          <a:xfrm>
            <a:off x="932935" y="908222"/>
            <a:ext cx="7403242" cy="3867664"/>
          </a:xfrm>
          <a:prstGeom prst="rect">
            <a:avLst/>
          </a:prstGeom>
        </p:spPr>
      </p:pic>
    </p:spTree>
    <p:extLst>
      <p:ext uri="{BB962C8B-B14F-4D97-AF65-F5344CB8AC3E}">
        <p14:creationId xmlns:p14="http://schemas.microsoft.com/office/powerpoint/2010/main" val="62965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4704"/>
            <a:ext cx="7886700" cy="734802"/>
          </a:xfrm>
        </p:spPr>
        <p:txBody>
          <a:bodyPr>
            <a:normAutofit/>
          </a:bodyPr>
          <a:lstStyle/>
          <a:p>
            <a:r>
              <a:rPr lang="en-US" sz="2000" dirty="0"/>
              <a:t>Current Issues AAUP-BHSNJ is Bargaining or Grieving</a:t>
            </a:r>
          </a:p>
        </p:txBody>
      </p:sp>
      <p:sp>
        <p:nvSpPr>
          <p:cNvPr id="3" name="Content Placeholder 2"/>
          <p:cNvSpPr>
            <a:spLocks noGrp="1"/>
          </p:cNvSpPr>
          <p:nvPr>
            <p:ph idx="1"/>
          </p:nvPr>
        </p:nvSpPr>
        <p:spPr>
          <a:xfrm>
            <a:off x="675861" y="1289996"/>
            <a:ext cx="8070573" cy="3467519"/>
          </a:xfrm>
        </p:spPr>
        <p:txBody>
          <a:bodyPr anchor="t">
            <a:normAutofit/>
          </a:bodyPr>
          <a:lstStyle/>
          <a:p>
            <a:r>
              <a:rPr lang="en-US" b="1" dirty="0">
                <a:solidFill>
                  <a:schemeClr val="tx2"/>
                </a:solidFill>
              </a:rPr>
              <a:t>The addition of a Fully Variable Supplement, an additional component of pay based on </a:t>
            </a:r>
            <a:r>
              <a:rPr lang="en-US" b="1" dirty="0" err="1">
                <a:solidFill>
                  <a:schemeClr val="tx2"/>
                </a:solidFill>
              </a:rPr>
              <a:t>wRVU</a:t>
            </a:r>
            <a:r>
              <a:rPr lang="en-US" b="1" dirty="0">
                <a:solidFill>
                  <a:schemeClr val="tx2"/>
                </a:solidFill>
              </a:rPr>
              <a:t> productivity </a:t>
            </a:r>
          </a:p>
          <a:p>
            <a:r>
              <a:rPr lang="en-US" b="1" dirty="0">
                <a:solidFill>
                  <a:schemeClr val="tx2"/>
                </a:solidFill>
              </a:rPr>
              <a:t>Anesthesiology call pay</a:t>
            </a:r>
          </a:p>
          <a:p>
            <a:r>
              <a:rPr lang="en-US" b="1" dirty="0">
                <a:solidFill>
                  <a:schemeClr val="tx2"/>
                </a:solidFill>
              </a:rPr>
              <a:t>Pathology clinical incentives</a:t>
            </a:r>
          </a:p>
          <a:p>
            <a:r>
              <a:rPr lang="en-US" b="1" dirty="0">
                <a:solidFill>
                  <a:schemeClr val="tx2"/>
                </a:solidFill>
              </a:rPr>
              <a:t>Losses of pay associated with the Change Healthcare cyberattack</a:t>
            </a:r>
          </a:p>
          <a:p>
            <a:r>
              <a:rPr lang="en-US" b="1" dirty="0">
                <a:solidFill>
                  <a:schemeClr val="tx2"/>
                </a:solidFill>
              </a:rPr>
              <a:t>Arbitrary pay inequity between members</a:t>
            </a:r>
          </a:p>
          <a:p>
            <a:r>
              <a:rPr lang="en-US" b="1" dirty="0">
                <a:solidFill>
                  <a:schemeClr val="tx2"/>
                </a:solidFill>
              </a:rPr>
              <a:t>Purported overpayments made to members by the University</a:t>
            </a:r>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108267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6129" y="274638"/>
            <a:ext cx="8038272" cy="831919"/>
          </a:xfrm>
        </p:spPr>
        <p:txBody>
          <a:bodyPr>
            <a:normAutofit fontScale="90000"/>
          </a:bodyPr>
          <a:lstStyle/>
          <a:p>
            <a:pPr algn="l"/>
            <a:br>
              <a:rPr lang="en-US" b="0" i="0" dirty="0">
                <a:solidFill>
                  <a:srgbClr val="333132"/>
                </a:solidFill>
                <a:effectLst/>
                <a:latin typeface="proxima_nova_rgbold"/>
              </a:rPr>
            </a:br>
            <a:r>
              <a:rPr lang="en-US" i="0" dirty="0">
                <a:solidFill>
                  <a:srgbClr val="333132"/>
                </a:solidFill>
                <a:effectLst/>
                <a:latin typeface="proxima_nova_rgbold"/>
              </a:rPr>
              <a:t>Doctors unionize as healthcare services are consolidated into corporate systems</a:t>
            </a:r>
            <a:br>
              <a:rPr lang="en-US" i="0" dirty="0">
                <a:solidFill>
                  <a:srgbClr val="333132"/>
                </a:solidFill>
                <a:effectLst/>
                <a:latin typeface="+mn-lt"/>
              </a:rPr>
            </a:br>
            <a:r>
              <a:rPr lang="en-US" sz="2000" i="0" dirty="0">
                <a:solidFill>
                  <a:srgbClr val="333132"/>
                </a:solidFill>
                <a:effectLst/>
                <a:latin typeface="+mn-lt"/>
              </a:rPr>
              <a:t>– PBS </a:t>
            </a:r>
            <a:r>
              <a:rPr lang="en-US" sz="2000" dirty="0">
                <a:solidFill>
                  <a:srgbClr val="333132"/>
                </a:solidFill>
                <a:latin typeface="+mn-lt"/>
              </a:rPr>
              <a:t>Newshour </a:t>
            </a:r>
            <a:r>
              <a:rPr lang="en-US" sz="2000" i="0" dirty="0">
                <a:solidFill>
                  <a:srgbClr val="333132"/>
                </a:solidFill>
                <a:effectLst/>
                <a:latin typeface="+mn-lt"/>
              </a:rPr>
              <a:t>January 1, 2024</a:t>
            </a:r>
            <a:br>
              <a:rPr lang="en-US" b="0" i="0" dirty="0">
                <a:solidFill>
                  <a:srgbClr val="333132"/>
                </a:solidFill>
                <a:effectLst/>
                <a:latin typeface="proxima_nova_rgbold"/>
              </a:rPr>
            </a:br>
            <a:br>
              <a:rPr lang="en-US" dirty="0"/>
            </a:br>
            <a:endParaRPr lang="en-US" sz="1800" dirty="0"/>
          </a:p>
        </p:txBody>
      </p:sp>
      <p:pic>
        <p:nvPicPr>
          <p:cNvPr id="2050" name="Picture 2" descr="Stanford Health Care's Residents Vote to Join Union">
            <a:extLst>
              <a:ext uri="{FF2B5EF4-FFF2-40B4-BE49-F238E27FC236}">
                <a16:creationId xmlns:a16="http://schemas.microsoft.com/office/drawing/2014/main" id="{798326AF-2376-1EF2-4917-5BC1997B7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1"/>
            <a:ext cx="4013886" cy="33035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61E3673-C320-FBBD-078A-F5388BCC8BE9}"/>
              </a:ext>
            </a:extLst>
          </p:cNvPr>
          <p:cNvPicPr>
            <a:picLocks noChangeAspect="1"/>
          </p:cNvPicPr>
          <p:nvPr/>
        </p:nvPicPr>
        <p:blipFill>
          <a:blip r:embed="rId3"/>
          <a:stretch>
            <a:fillRect/>
          </a:stretch>
        </p:blipFill>
        <p:spPr>
          <a:xfrm>
            <a:off x="4775886" y="1219202"/>
            <a:ext cx="4368114" cy="3303518"/>
          </a:xfrm>
          <a:prstGeom prst="rect">
            <a:avLst/>
          </a:prstGeom>
        </p:spPr>
      </p:pic>
    </p:spTree>
    <p:extLst>
      <p:ext uri="{BB962C8B-B14F-4D97-AF65-F5344CB8AC3E}">
        <p14:creationId xmlns:p14="http://schemas.microsoft.com/office/powerpoint/2010/main" val="221354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878301"/>
          </a:xfrm>
        </p:spPr>
        <p:txBody>
          <a:bodyPr/>
          <a:lstStyle/>
          <a:p>
            <a:r>
              <a:rPr lang="en-US" sz="2000" dirty="0"/>
              <a:t>Physicians and the National Labor Relations Act</a:t>
            </a:r>
          </a:p>
        </p:txBody>
      </p:sp>
      <p:sp>
        <p:nvSpPr>
          <p:cNvPr id="3" name="Content Placeholder 2"/>
          <p:cNvSpPr>
            <a:spLocks noGrp="1"/>
          </p:cNvSpPr>
          <p:nvPr>
            <p:ph idx="1"/>
          </p:nvPr>
        </p:nvSpPr>
        <p:spPr>
          <a:xfrm>
            <a:off x="1192696" y="1268413"/>
            <a:ext cx="7262191" cy="2892295"/>
          </a:xfrm>
        </p:spPr>
        <p:txBody>
          <a:bodyPr anchor="t">
            <a:normAutofit lnSpcReduction="10000"/>
          </a:bodyPr>
          <a:lstStyle/>
          <a:p>
            <a:r>
              <a:rPr lang="en-US" b="1" dirty="0">
                <a:solidFill>
                  <a:schemeClr val="tx2"/>
                </a:solidFill>
              </a:rPr>
              <a:t>Employed physicians who are not supervisors have the right under the NLRA, to self-organization, or form, join and assist labor organizations, to bargain collectively through representatives of the own choosing, or to engage in concerted activities</a:t>
            </a:r>
          </a:p>
          <a:p>
            <a:r>
              <a:rPr lang="en-US" b="1" dirty="0">
                <a:solidFill>
                  <a:schemeClr val="tx2"/>
                </a:solidFill>
                <a:effectLst/>
              </a:rPr>
              <a:t>No </a:t>
            </a:r>
            <a:r>
              <a:rPr lang="en-US" b="1" dirty="0">
                <a:solidFill>
                  <a:schemeClr val="tx2"/>
                </a:solidFill>
              </a:rPr>
              <a:t>formal union required for certain NLRA protections</a:t>
            </a:r>
          </a:p>
          <a:p>
            <a:r>
              <a:rPr lang="en-US" b="1" dirty="0">
                <a:solidFill>
                  <a:schemeClr val="tx2"/>
                </a:solidFill>
                <a:effectLst/>
              </a:rPr>
              <a:t>Physicians-in-training</a:t>
            </a:r>
          </a:p>
          <a:p>
            <a:r>
              <a:rPr lang="en-US" b="1" dirty="0">
                <a:solidFill>
                  <a:schemeClr val="tx2"/>
                </a:solidFill>
              </a:rPr>
              <a:t>Physicians Who Are Supervisors and Not Protected by the NLRA</a:t>
            </a:r>
          </a:p>
          <a:p>
            <a:r>
              <a:rPr lang="en-US" b="1" dirty="0">
                <a:solidFill>
                  <a:schemeClr val="tx2"/>
                </a:solidFill>
                <a:effectLst/>
              </a:rPr>
              <a:t>Self-Employed Physicians</a:t>
            </a:r>
          </a:p>
        </p:txBody>
      </p:sp>
    </p:spTree>
    <p:extLst>
      <p:ext uri="{BB962C8B-B14F-4D97-AF65-F5344CB8AC3E}">
        <p14:creationId xmlns:p14="http://schemas.microsoft.com/office/powerpoint/2010/main" val="788207909"/>
      </p:ext>
    </p:extLst>
  </p:cSld>
  <p:clrMapOvr>
    <a:masterClrMapping/>
  </p:clrMapOvr>
</p:sld>
</file>

<file path=ppt/theme/theme1.xml><?xml version="1.0" encoding="utf-8"?>
<a:theme xmlns:a="http://schemas.openxmlformats.org/drawingml/2006/main" name="Custom Design">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3ebce4f-d2b3-49b4-b0dc-4f8cc5f24958" xsi:nil="true"/>
    <lcf76f155ced4ddcb4097134ff3c332f xmlns="dbe4802c-fa7e-493c-9d23-852354079e6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3727AFF1DF3E4EA8041DD4F068955E" ma:contentTypeVersion="18" ma:contentTypeDescription="Create a new document." ma:contentTypeScope="" ma:versionID="16abd74deadcbd73bb619c01289b0d9c">
  <xsd:schema xmlns:xsd="http://www.w3.org/2001/XMLSchema" xmlns:xs="http://www.w3.org/2001/XMLSchema" xmlns:p="http://schemas.microsoft.com/office/2006/metadata/properties" xmlns:ns2="dbe4802c-fa7e-493c-9d23-852354079e6c" xmlns:ns3="83ebce4f-d2b3-49b4-b0dc-4f8cc5f24958" targetNamespace="http://schemas.microsoft.com/office/2006/metadata/properties" ma:root="true" ma:fieldsID="2f242e6dfc1dfc54b3a9fb186f7c0404" ns2:_="" ns3:_="">
    <xsd:import namespace="dbe4802c-fa7e-493c-9d23-852354079e6c"/>
    <xsd:import namespace="83ebce4f-d2b3-49b4-b0dc-4f8cc5f249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4802c-fa7e-493c-9d23-852354079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21ec54-5c1f-4323-b38e-9ab34920dd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ebce4f-d2b3-49b4-b0dc-4f8cc5f2495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41047d-f8db-49e4-a686-54d7950fadb2}" ma:internalName="TaxCatchAll" ma:showField="CatchAllData" ma:web="83ebce4f-d2b3-49b4-b0dc-4f8cc5f249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1B741A-BD97-4A45-B4AE-C102BADE9EDC}">
  <ds:schemaRefs>
    <ds:schemaRef ds:uri="http://schemas.microsoft.com/sharepoint/v3/contenttype/forms"/>
  </ds:schemaRefs>
</ds:datastoreItem>
</file>

<file path=customXml/itemProps2.xml><?xml version="1.0" encoding="utf-8"?>
<ds:datastoreItem xmlns:ds="http://schemas.openxmlformats.org/officeDocument/2006/customXml" ds:itemID="{0CBD1D7F-6FC9-4604-88C5-59B6546180B4}">
  <ds:schemaRefs>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4325a765-556f-4788-bffb-be399ea8b751"/>
    <ds:schemaRef ds:uri="http://purl.org/dc/dcmitype/"/>
    <ds:schemaRef ds:uri="http://schemas.openxmlformats.org/package/2006/metadata/core-properties"/>
    <ds:schemaRef ds:uri="c090f37f-9413-49fc-ab1c-ee3f56d8c3f5"/>
    <ds:schemaRef ds:uri="http://schemas.microsoft.com/sharepoint/v3"/>
    <ds:schemaRef ds:uri="http://purl.org/dc/terms/"/>
  </ds:schemaRefs>
</ds:datastoreItem>
</file>

<file path=customXml/itemProps3.xml><?xml version="1.0" encoding="utf-8"?>
<ds:datastoreItem xmlns:ds="http://schemas.openxmlformats.org/officeDocument/2006/customXml" ds:itemID="{CC7ECDB6-5631-43B3-BD40-1302F7164323}"/>
</file>

<file path=docProps/app.xml><?xml version="1.0" encoding="utf-8"?>
<Properties xmlns="http://schemas.openxmlformats.org/officeDocument/2006/extended-properties" xmlns:vt="http://schemas.openxmlformats.org/officeDocument/2006/docPropsVTypes">
  <Template/>
  <TotalTime>16883</TotalTime>
  <Words>1359</Words>
  <Application>Microsoft Office PowerPoint</Application>
  <PresentationFormat>On-screen Show (16:9)</PresentationFormat>
  <Paragraphs>89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Calisto MT</vt:lpstr>
      <vt:lpstr>proxima_nova_rgbold</vt:lpstr>
      <vt:lpstr>Times New Roman</vt:lpstr>
      <vt:lpstr>Custom Design</vt:lpstr>
      <vt:lpstr>PowerPoint Presentation</vt:lpstr>
      <vt:lpstr>What is Collective Bargaining?</vt:lpstr>
      <vt:lpstr> Why should Physicians Engage in Collective Bargaining?</vt:lpstr>
      <vt:lpstr> ABOUT AAUP-BHSNJ</vt:lpstr>
      <vt:lpstr>What has our Union (AAUP) Accomplished Through Collective Bargaining?</vt:lpstr>
      <vt:lpstr>How much money do Universities receive from patient care?</vt:lpstr>
      <vt:lpstr>Current Issues AAUP-BHSNJ is Bargaining or Grieving</vt:lpstr>
      <vt:lpstr> Doctors unionize as healthcare services are consolidated into corporate systems – PBS Newshour January 1, 2024  </vt:lpstr>
      <vt:lpstr>Physicians and the National Labor Relations Act</vt:lpstr>
      <vt:lpstr> How are Unions Formed and Contracts Negotiated?</vt:lpstr>
      <vt:lpstr>Physician Unions (Collective Bargaining) as One Way to Combat Excessive wRVU Driven Expectations and Large Health System Power</vt:lpstr>
      <vt:lpstr>  Will Doctors Have to Go on Strike?</vt:lpstr>
      <vt:lpstr> Will Doctors Have to Go on Strike?</vt:lpstr>
      <vt:lpstr> Are there Challenges Physicians Face in Forming Unions?</vt:lpstr>
      <vt:lpstr>How can the AMA or Medical Societies Engage with Collective Bargaining and Support the Physician Employee?</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Berk</dc:creator>
  <cp:lastModifiedBy>Diomedes Tsitouras</cp:lastModifiedBy>
  <cp:revision>980</cp:revision>
  <cp:lastPrinted>2017-06-01T18:47:25Z</cp:lastPrinted>
  <dcterms:created xsi:type="dcterms:W3CDTF">2013-07-16T20:36:18Z</dcterms:created>
  <dcterms:modified xsi:type="dcterms:W3CDTF">2024-10-04T13:59:39Z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0x0101008F549EDA25AFAE4EB20C345EBBC6D693</vt:lpwstr>
  </property>
</Properties>
</file>