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authors.xml" ContentType="application/vnd.ms-powerpoint.authors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4490" r:id="rId2"/>
    <p:sldMasterId id="2147484504" r:id="rId3"/>
  </p:sldMasterIdLst>
  <p:notesMasterIdLst>
    <p:notesMasterId r:id="rId20"/>
  </p:notesMasterIdLst>
  <p:sldIdLst>
    <p:sldId id="257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22" r:id="rId16"/>
    <p:sldId id="323" r:id="rId17"/>
    <p:sldId id="324" r:id="rId18"/>
    <p:sldId id="325" r:id="rId1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3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2298" autoAdjust="0"/>
  </p:normalViewPr>
  <p:slideViewPr>
    <p:cSldViewPr>
      <p:cViewPr varScale="1">
        <p:scale>
          <a:sx n="61" d="100"/>
          <a:sy n="61" d="100"/>
        </p:scale>
        <p:origin x="108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D60D68-6838-4BB8-A76B-BC47CF83CA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E711-B05B-48B0-B412-A11FDEBDEF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AA25EBDD-2959-4FD8-9C4C-2C0763EF6568}" type="datetimeFigureOut">
              <a:rPr lang="en-US"/>
              <a:pPr>
                <a:defRPr/>
              </a:pPr>
              <a:t>9/24/2024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8D7BF7-E678-4AD7-9F44-5BDCEEEC0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23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3" tIns="45286" rIns="90573" bIns="452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645AFE-5919-4434-9F01-86727A515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0573" tIns="45286" rIns="90573" bIns="452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59E0B-632E-4EC0-8571-033DE0863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A221-5C5B-45F2-921F-0BC7E55E7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B7153830-EEE1-451C-9C4B-D2E2D25C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122AA18-AEBB-460D-A9C1-EAC742815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B6C404C-C00B-49D9-9251-D54C4E266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2C412E6-955E-4357-9B66-DA773BD08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96D4F0-5585-41E1-B14C-E8DB0938A8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7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65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8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FA888D-91B6-4DC5-BDCE-B0B0B19F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8D0F889-6E3E-4D0D-881B-9812DF7FC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47DD-83E3-44F5-A90B-AA8A1CFF0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ACE5-732F-434B-87FA-761E130CFE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7C63AB5-7538-488D-8025-0CBD08E08561}"/>
              </a:ext>
            </a:extLst>
          </p:cNvPr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38EE186-4044-4ED6-BDF6-244DC357223A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4953000"/>
            <a:ext cx="12196763" cy="1911350"/>
            <a:chOff x="-3765" y="4832896"/>
            <a:chExt cx="9147765" cy="203219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FA2F47-C1BD-46C5-B629-03124EE0F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7380A2B-6D15-4E62-A992-FFDC17D2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Freeform 10">
              <a:extLst>
                <a:ext uri="{FF2B5EF4-FFF2-40B4-BE49-F238E27FC236}">
                  <a16:creationId xmlns:a16="http://schemas.microsoft.com/office/drawing/2014/main" id="{A968054F-679C-4B72-A026-154C5A091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3" y="4873405"/>
              <a:ext cx="9153718" cy="1998435"/>
              <a:chOff x="0" y="4991100"/>
              <a:chExt cx="12204700" cy="1879600"/>
            </a:xfrm>
          </p:grpSpPr>
          <p:pic>
            <p:nvPicPr>
              <p:cNvPr id="11" name="Freeform 10">
                <a:extLst>
                  <a:ext uri="{FF2B5EF4-FFF2-40B4-BE49-F238E27FC236}">
                    <a16:creationId xmlns:a16="http://schemas.microsoft.com/office/drawing/2014/main" id="{7D6017A3-9072-4AFB-81F9-6B2E0089776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991100"/>
                <a:ext cx="12204700" cy="187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F9A3743C-DBC2-4D7E-B1CA-FF093770C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730365-88AB-465A-9107-4DF708EB670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id="{27D0DD18-2213-4055-A918-1B7B329A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906E2D-A8CF-4455-9624-15FE675E7E52}" type="datetime1">
              <a:rPr lang="en-US" smtClean="0"/>
              <a:t>9/24/2024</a:t>
            </a:fld>
            <a:endParaRPr 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F9F9D92C-FE5A-4805-8039-1DCF823B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3EF67FD2-7210-4AF7-AD98-D8024D3D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F3D8E4-BF9B-42BA-AAF2-DB76C9A92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82109B0-FE5F-4DAE-A530-80D0FADF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08DF-F997-48C8-9455-1DCD2E1C0D7A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F3D28D5-2A3D-44E7-A435-218BE3B9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0BC5EE7-EEAC-4FB0-99F6-626595A7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8F37-02FE-4770-A657-2A42180A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3D15832-C918-4432-831C-7196D25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6AE5-4F4F-4F2F-99F3-7FBFDFB82EA2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0F9F49B-4798-46DB-ABAF-F6C90146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8CD55E2-E260-42BE-AD12-DA4C56F9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2343-BA60-47A2-AA7C-391442C3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F84BC3E-9219-4768-9219-BD4864D7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350F-7EC5-4516-9BE6-9B2688A6788A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68D8B41-C712-4D7A-8049-BFE69AB6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F9B903F-81EB-4364-9D1A-7D131BBE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3DD2-F915-4763-8FCD-2CD2CD40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80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 DALLAS        DENVER        LOS</a:t>
            </a:r>
            <a:r>
              <a:rPr lang="en-US" sz="800" baseline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 NEW YORK        SAN FRANCISCO        WASHINGTON, DC         BEIJING          BRUSSELS          LONDON          MONTREAL          PARIS </a:t>
            </a:r>
            <a:endParaRPr lang="en-US" sz="80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2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Agenda topic 1</a:t>
            </a:r>
          </a:p>
          <a:p>
            <a:pPr lvl="2"/>
            <a:r>
              <a:rPr lang="en-US"/>
              <a:t>Topic 1 Subtopic</a:t>
            </a:r>
          </a:p>
          <a:p>
            <a:pPr lvl="2"/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4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12256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72440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02837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16497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378858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01129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34568D8-BED7-46D2-97C0-36500D29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74B3-AF86-46E8-9571-C72346FC62D3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D336EF6-BA4D-4D88-B4A4-0C4BB72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63CE30E-8A73-483E-971F-0FD0D736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0E46-A45A-4096-BD69-9CF2B9799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75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61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1996122"/>
            <a:ext cx="10248900" cy="4084637"/>
          </a:xfrm>
          <a:prstGeom prst="rect">
            <a:avLst/>
          </a:prstGeo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200" baseline="0"/>
            </a:lvl4pPr>
          </a:lstStyle>
          <a:p>
            <a:pPr lvl="1"/>
            <a:r>
              <a:rPr lang="en-US"/>
              <a:t>Agenda Bullet Level 1</a:t>
            </a:r>
          </a:p>
          <a:p>
            <a:pPr lvl="2"/>
            <a:r>
              <a:rPr lang="en-US"/>
              <a:t>Agenda Bullet Level 2</a:t>
            </a:r>
          </a:p>
          <a:p>
            <a:pPr lvl="3"/>
            <a:r>
              <a:rPr lang="en-US"/>
              <a:t>Agenda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2333213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34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 Bi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946358"/>
            <a:ext cx="10882884" cy="227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Bio placeholder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21408" y="2059612"/>
            <a:ext cx="9409176" cy="1658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600">
                <a:solidFill>
                  <a:srgbClr val="00ACB4"/>
                </a:solidFill>
              </a:defRPr>
            </a:lvl1pPr>
          </a:lstStyle>
          <a:p>
            <a:r>
              <a:rPr lang="en-US" b="1" err="1"/>
              <a:t>Firstname</a:t>
            </a:r>
            <a:r>
              <a:rPr lang="en-US" b="1"/>
              <a:t> </a:t>
            </a:r>
            <a:r>
              <a:rPr lang="en-US" b="1" err="1"/>
              <a:t>Lastname</a:t>
            </a:r>
            <a:endParaRPr lang="en-US" b="1"/>
          </a:p>
          <a:p>
            <a:r>
              <a:rPr lang="en-US">
                <a:solidFill>
                  <a:schemeClr val="accent1"/>
                </a:solidFill>
              </a:rPr>
              <a:t>Title, Company</a:t>
            </a:r>
          </a:p>
          <a:p>
            <a:r>
              <a:rPr lang="en-US" i="1"/>
              <a:t>Education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059612"/>
            <a:ext cx="1266444" cy="126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40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80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 DALLAS        DENVER        LOS</a:t>
            </a:r>
            <a:r>
              <a:rPr lang="en-US" sz="800" baseline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 NEW YORK        SAN FRANCISCO        WASHINGTON, DC         BEIJING          BRUSSELS          LONDON          MONTREAL          PARIS </a:t>
            </a:r>
            <a:endParaRPr lang="en-US" sz="80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Agenda topic 1</a:t>
            </a:r>
          </a:p>
          <a:p>
            <a:pPr lvl="2"/>
            <a:r>
              <a:rPr lang="en-US"/>
              <a:t>Topic 1 Subtopic</a:t>
            </a:r>
          </a:p>
          <a:p>
            <a:pPr lvl="2"/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Agenda topic 4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10026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54420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06733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6313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id="{28037DFB-02AC-4403-B8C6-2A83C21BA535}"/>
              </a:ext>
            </a:extLst>
          </p:cNvPr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id="{C492FC11-8969-462B-B37C-4BD10EC1161D}"/>
              </a:ext>
            </a:extLst>
          </p:cNvPr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BD8E7E-B4B8-4DA3-BC7B-AD60C387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876B884-7265-41AC-B520-C09070B14B99}" type="datetime1">
              <a:rPr lang="en-US" smtClean="0"/>
              <a:t>9/24/2024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03A7D6-2A83-4F37-A25A-F7DA97AD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C970E4-FC87-4C20-B723-3B1E48F5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87172AD-150D-4A13-9B01-9152758F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422193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84272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83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35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1996122"/>
            <a:ext cx="10248900" cy="4084637"/>
          </a:xfrm>
          <a:prstGeom prst="rect">
            <a:avLst/>
          </a:prstGeo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200" baseline="0"/>
            </a:lvl4pPr>
          </a:lstStyle>
          <a:p>
            <a:pPr lvl="1"/>
            <a:r>
              <a:rPr lang="en-US"/>
              <a:t>Agenda Bullet Level 1</a:t>
            </a:r>
          </a:p>
          <a:p>
            <a:pPr lvl="2"/>
            <a:r>
              <a:rPr lang="en-US"/>
              <a:t>Agenda Bullet Level 2</a:t>
            </a:r>
          </a:p>
          <a:p>
            <a:pPr lvl="3"/>
            <a:r>
              <a:rPr lang="en-US"/>
              <a:t>Agenda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4002857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237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 Bi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946358"/>
            <a:ext cx="10882884" cy="227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 sz="11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 sz="1100"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Bio placeholder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21408" y="2059612"/>
            <a:ext cx="9409176" cy="1658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600">
                <a:solidFill>
                  <a:srgbClr val="00ACB4"/>
                </a:solidFill>
              </a:defRPr>
            </a:lvl1pPr>
          </a:lstStyle>
          <a:p>
            <a:r>
              <a:rPr lang="en-US" b="1" err="1"/>
              <a:t>Firstname</a:t>
            </a:r>
            <a:r>
              <a:rPr lang="en-US" b="1"/>
              <a:t> </a:t>
            </a:r>
            <a:r>
              <a:rPr lang="en-US" b="1" err="1"/>
              <a:t>Lastname</a:t>
            </a:r>
            <a:endParaRPr lang="en-US" b="1"/>
          </a:p>
          <a:p>
            <a:r>
              <a:rPr lang="en-US">
                <a:solidFill>
                  <a:schemeClr val="accent1"/>
                </a:solidFill>
              </a:rPr>
              <a:t>Title, Company</a:t>
            </a:r>
          </a:p>
          <a:p>
            <a:r>
              <a:rPr lang="en-US" i="1"/>
              <a:t>Education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059612"/>
            <a:ext cx="1266444" cy="126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2595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16EDD-0C67-48A5-8392-D3ACCAB8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A523916-8CC6-4D5B-ADB0-E9B8BA509470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D004-E8AB-4277-88DC-2283D795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5045E-AA87-4BD9-8BBD-BE44E717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CED3D69-F8A4-42F8-A18E-36414DD3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A466-2B2D-43B5-BF41-019D6CD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B8AC-435E-49CD-9618-F5FA859FE940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F08E2-1770-40C3-8966-59EE503D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1B282-0C82-40F1-9F68-3673C89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42A0-890D-4DAB-9D91-3F97A1BE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5060-6959-4059-A1F6-40AF5019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37255BC-21DA-4462-98C9-3A781EAC37F6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D42C-1FCD-4370-9F57-27E9CFC6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F0355-EAF8-4300-88FE-25BAEBBE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7F0521A-48EC-4BA2-907E-114E377F1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BE8677B-107F-4FDB-BC58-991C4379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5484-3798-411A-BCFA-5B5B0DA362BE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FA30B49-6B72-4CFF-9E78-FFCF3626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3BE75C8-6069-4175-9D2D-CDD0736A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8626-479A-442D-994A-AB59C3A1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FD4DD-5C1C-46C2-9F99-4AF69DB7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1445-1D7E-45DE-B9C4-293F0A0F6AD7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21595-44EE-4EDA-89A1-705B058B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0A981-FEA5-479F-A1F1-08DDA5BC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79EE-1130-4903-8A6A-8234708B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5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9BE4BA59-39E3-4E11-9888-BD1C1D241815}"/>
              </a:ext>
            </a:extLst>
          </p:cNvPr>
          <p:cNvSpPr>
            <a:spLocks/>
          </p:cNvSpPr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1B4D6DF-7A43-454B-B949-F119CEA6A888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Right Triangle 15">
            <a:extLst>
              <a:ext uri="{FF2B5EF4-FFF2-40B4-BE49-F238E27FC236}">
                <a16:creationId xmlns:a16="http://schemas.microsoft.com/office/drawing/2014/main" id="{ACB1A486-9B0B-4473-80C6-B9E07F0E9667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5791200"/>
            <a:ext cx="4546600" cy="1079500"/>
            <a:chOff x="-8" y="3648"/>
            <a:chExt cx="2864" cy="680"/>
          </a:xfrm>
        </p:grpSpPr>
        <p:pic>
          <p:nvPicPr>
            <p:cNvPr id="8" name="Right Triangle 15">
              <a:extLst>
                <a:ext uri="{FF2B5EF4-FFF2-40B4-BE49-F238E27FC236}">
                  <a16:creationId xmlns:a16="http://schemas.microsoft.com/office/drawing/2014/main" id="{00F2A549-8393-4253-BDDD-F88BDF6774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8"/>
              <a:ext cx="2864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B60975B5-5B54-47D8-B671-1F629DC17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4045"/>
              <a:ext cx="1429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F24883-8700-4CA5-9E55-6F5E366C1B20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evron 11">
            <a:extLst>
              <a:ext uri="{FF2B5EF4-FFF2-40B4-BE49-F238E27FC236}">
                <a16:creationId xmlns:a16="http://schemas.microsoft.com/office/drawing/2014/main" id="{CC332E59-4A21-4240-A49B-FDB6EB8162CB}"/>
              </a:ext>
            </a:extLst>
          </p:cNvPr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id="{E32B3E0B-12F1-4D09-8911-80D63DBA59D4}"/>
              </a:ext>
            </a:extLst>
          </p:cNvPr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2D1D50AD-4649-4C09-A807-C3C63C45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AAD56BD-3D60-48A4-9CF9-AA87CE2E6819}" type="datetime1">
              <a:rPr lang="en-US" smtClean="0"/>
              <a:t>9/24/2024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8DE9E06-B4A6-495D-BFC3-3619659E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B0EA22-711D-4206-9D60-ABC8FAA2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F69D299-1526-402E-8F52-DDA09898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5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371FCE7-2434-4D19-8EC6-5CAB00670F63}"/>
              </a:ext>
            </a:extLst>
          </p:cNvPr>
          <p:cNvSpPr>
            <a:spLocks/>
          </p:cNvSpPr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F7BEE01D-3B09-40E7-B1CA-F24189BE92A0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Right Triangle 13">
            <a:extLst>
              <a:ext uri="{FF2B5EF4-FFF2-40B4-BE49-F238E27FC236}">
                <a16:creationId xmlns:a16="http://schemas.microsoft.com/office/drawing/2014/main" id="{D53DAA9E-D33E-473F-A1E7-1D2E8015805B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5791200"/>
            <a:ext cx="4546600" cy="1079500"/>
            <a:chOff x="-8" y="3648"/>
            <a:chExt cx="2864" cy="680"/>
          </a:xfrm>
        </p:grpSpPr>
        <p:pic>
          <p:nvPicPr>
            <p:cNvPr id="1035" name="Right Triangle 13">
              <a:extLst>
                <a:ext uri="{FF2B5EF4-FFF2-40B4-BE49-F238E27FC236}">
                  <a16:creationId xmlns:a16="http://schemas.microsoft.com/office/drawing/2014/main" id="{76DDF42C-E3C3-4123-9ECE-D52CC17CC2C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648"/>
              <a:ext cx="2864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id="{D9129550-3D3B-4F65-A675-FEEEC38A6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4045"/>
              <a:ext cx="1429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EAC714-276D-485E-B4D0-C96BD9AC0050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10EE5EA-D5C4-48D5-92A6-327CA05B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29">
            <a:extLst>
              <a:ext uri="{FF2B5EF4-FFF2-40B4-BE49-F238E27FC236}">
                <a16:creationId xmlns:a16="http://schemas.microsoft.com/office/drawing/2014/main" id="{2D2C9210-7C8D-44C9-B35E-B169198E7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33BDF1D-3E59-45F8-870B-2484186BC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9C8FE04-3F9F-41EF-874E-A8F422599E75}" type="datetime1">
              <a:rPr lang="en-US" smtClean="0"/>
              <a:t>9/24/2024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F5ACA3F-8D73-4FEA-97A9-BDBBFF044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Confidential for Unlock Health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D5DB8D-E012-40FE-9F83-A8C7CCEDC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339AB1-E469-47D7-B64F-0A7B3F9E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78" r:id="rId2"/>
    <p:sldLayoutId id="2147484484" r:id="rId3"/>
    <p:sldLayoutId id="2147484485" r:id="rId4"/>
    <p:sldLayoutId id="2147484486" r:id="rId5"/>
    <p:sldLayoutId id="2147484487" r:id="rId6"/>
    <p:sldLayoutId id="2147484479" r:id="rId7"/>
    <p:sldLayoutId id="2147484488" r:id="rId8"/>
    <p:sldLayoutId id="2147484489" r:id="rId9"/>
    <p:sldLayoutId id="2147484480" r:id="rId10"/>
    <p:sldLayoutId id="2147484481" r:id="rId11"/>
    <p:sldLayoutId id="21474844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811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for Unlock Health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203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0DE0E-08DA-4AF8-964A-AC58953E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2895600"/>
            <a:ext cx="11864975" cy="298523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</p:txBody>
      </p:sp>
      <p:pic>
        <p:nvPicPr>
          <p:cNvPr id="1024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377E8A8-FC28-4302-BCE9-D3F136ED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256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900F7-88B3-4389-A7F8-8110A61F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005A5-AC5E-47BF-AC69-689E9B0C3F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A52440-5BF0-CFC9-1CDB-B03F0EF3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7" y="1295400"/>
            <a:ext cx="10972800" cy="3352800"/>
          </a:xfrm>
        </p:spPr>
        <p:txBody>
          <a:bodyPr>
            <a:noAutofit/>
          </a:bodyPr>
          <a:lstStyle/>
          <a:p>
            <a:pPr algn="ctr"/>
            <a:br>
              <a:rPr lang="en-US" sz="4800" i="1" dirty="0">
                <a:effectLst/>
                <a:latin typeface="Aptos Display" panose="020B0004020202020204" pitchFamily="34" charset="0"/>
              </a:rPr>
            </a:br>
            <a:br>
              <a:rPr lang="en-US" sz="4800" i="1" dirty="0">
                <a:effectLst/>
                <a:latin typeface="Aptos Display" panose="020B0004020202020204" pitchFamily="34" charset="0"/>
              </a:rPr>
            </a:br>
            <a:r>
              <a:rPr lang="en-US" sz="4800" dirty="0">
                <a:effectLst/>
                <a:latin typeface="Aptos Display" panose="020B0004020202020204" pitchFamily="34" charset="0"/>
              </a:rPr>
              <a:t>No Deference?</a:t>
            </a:r>
            <a:br>
              <a:rPr lang="en-US" sz="4800" dirty="0">
                <a:effectLst/>
                <a:latin typeface="Aptos Display" panose="020B0004020202020204" pitchFamily="34" charset="0"/>
              </a:rPr>
            </a:br>
            <a:br>
              <a:rPr lang="en-US" sz="4800" dirty="0">
                <a:effectLst/>
                <a:latin typeface="Aptos Display" panose="020B0004020202020204" pitchFamily="34" charset="0"/>
              </a:rPr>
            </a:br>
            <a:r>
              <a:rPr lang="en-US" sz="4800" dirty="0">
                <a:effectLst/>
                <a:latin typeface="Aptos Display" panose="020B0004020202020204" pitchFamily="34" charset="0"/>
              </a:rPr>
              <a:t>Healthcare Regulation and the</a:t>
            </a:r>
            <a:br>
              <a:rPr lang="en-US" sz="4800" dirty="0">
                <a:effectLst/>
                <a:latin typeface="Aptos Display" panose="020B0004020202020204" pitchFamily="34" charset="0"/>
              </a:rPr>
            </a:br>
            <a:r>
              <a:rPr lang="en-US" sz="4800" dirty="0">
                <a:effectLst/>
                <a:latin typeface="Aptos Display" panose="020B0004020202020204" pitchFamily="34" charset="0"/>
              </a:rPr>
              <a:t>Demise of </a:t>
            </a:r>
            <a:r>
              <a:rPr lang="en-US" sz="4800" i="1" dirty="0">
                <a:effectLst/>
                <a:latin typeface="Aptos Display" panose="020B0004020202020204" pitchFamily="34" charset="0"/>
              </a:rPr>
              <a:t>Chevron</a:t>
            </a:r>
            <a:br>
              <a:rPr lang="en-US" sz="4800" dirty="0">
                <a:effectLst/>
                <a:latin typeface="Aptos Display" panose="020B0004020202020204" pitchFamily="34" charset="0"/>
              </a:rPr>
            </a:br>
            <a:br>
              <a:rPr lang="en-US" sz="4800" dirty="0">
                <a:effectLst/>
                <a:latin typeface="Aptos Display" panose="020B0004020202020204" pitchFamily="34" charset="0"/>
              </a:rPr>
            </a:br>
            <a:endParaRPr lang="en-US" sz="4800" i="1" dirty="0">
              <a:effectLst/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Did </a:t>
            </a: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</a:t>
            </a:r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Matter?</a:t>
            </a:r>
            <a:endParaRPr lang="en-US" sz="4000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5" name="Picture 4" descr="A white building with columns and a fountain with United States Supreme Court Building in the background">
            <a:extLst>
              <a:ext uri="{FF2B5EF4-FFF2-40B4-BE49-F238E27FC236}">
                <a16:creationId xmlns:a16="http://schemas.microsoft.com/office/drawing/2014/main" id="{F5034D9B-9CE2-A4B8-1ABF-BBA8E59B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588000" cy="4191000"/>
          </a:xfrm>
          <a:prstGeom prst="rect">
            <a:avLst/>
          </a:prstGeom>
        </p:spPr>
      </p:pic>
      <p:pic>
        <p:nvPicPr>
          <p:cNvPr id="8" name="Picture 7" descr="A building with many windows">
            <a:extLst>
              <a:ext uri="{FF2B5EF4-FFF2-40B4-BE49-F238E27FC236}">
                <a16:creationId xmlns:a16="http://schemas.microsoft.com/office/drawing/2014/main" id="{4C7333E0-10EB-9FAA-C4CD-10E8D4E34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468768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Loper</a:t>
            </a: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Bright Enterprises v. Raimondo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5" name="Picture 4" descr="A group of boats in water">
            <a:extLst>
              <a:ext uri="{FF2B5EF4-FFF2-40B4-BE49-F238E27FC236}">
                <a16:creationId xmlns:a16="http://schemas.microsoft.com/office/drawing/2014/main" id="{AC21809E-2AFA-AFE1-FC1D-AA6576208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8915400" cy="50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Loper</a:t>
            </a: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Bright Enterprises v. Raimondo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9D390-3109-A20C-3BFC-89C3D986FE79}"/>
              </a:ext>
            </a:extLst>
          </p:cNvPr>
          <p:cNvSpPr txBox="1"/>
          <p:nvPr/>
        </p:nvSpPr>
        <p:spPr>
          <a:xfrm>
            <a:off x="1143000" y="1524000"/>
            <a:ext cx="990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“By forcing courts to instead pretend that ambiguities are necessarily delegations, </a:t>
            </a:r>
            <a:r>
              <a:rPr lang="en-US" sz="36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</a:t>
            </a:r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does not prevent judges from making policy. It prevents them from judging.”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7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Loper</a:t>
            </a: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Bright Enterprises v. Raimondo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9D390-3109-A20C-3BFC-89C3D986FE79}"/>
              </a:ext>
            </a:extLst>
          </p:cNvPr>
          <p:cNvSpPr txBox="1"/>
          <p:nvPr/>
        </p:nvSpPr>
        <p:spPr>
          <a:xfrm>
            <a:off x="1143000" y="1524000"/>
            <a:ext cx="9906000" cy="429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“[W]e do not call into question prior cases that relied on the </a:t>
            </a:r>
            <a:r>
              <a:rPr lang="en-US" sz="36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</a:t>
            </a:r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framework. The holdings of those cases that specific agency actions are lawful—including the Clean Air Act holding of </a:t>
            </a:r>
            <a:r>
              <a:rPr lang="en-US" sz="36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</a:t>
            </a:r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itself—are still subject to statutory </a:t>
            </a:r>
            <a:r>
              <a:rPr lang="en-US" sz="36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stare decisis</a:t>
            </a:r>
            <a:r>
              <a:rPr lang="en-US" sz="3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despite our change in interpretive methodology.”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6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Loper</a:t>
            </a: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Bright Enterprises v. Raimondo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9D390-3109-A20C-3BFC-89C3D986FE79}"/>
              </a:ext>
            </a:extLst>
          </p:cNvPr>
          <p:cNvSpPr txBox="1"/>
          <p:nvPr/>
        </p:nvSpPr>
        <p:spPr>
          <a:xfrm>
            <a:off x="1143000" y="1142286"/>
            <a:ext cx="990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“Under the Public Health Service Act, the Food and Drug Administration (FDA) regulates ‘biological product[s],’ including ‘protein[s].’ 42 U. S. C. §262(</a:t>
            </a:r>
            <a:r>
              <a:rPr lang="en-US" sz="3200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)(1). When does an alpha amino acid polymer qualify as such a ‘protein’? Must it have a specific, defined sequence of amino acids? </a:t>
            </a:r>
            <a:r>
              <a:rPr lang="en-US" sz="32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 Teva Pharmaceuticals USA, Inc.</a:t>
            </a:r>
            <a:r>
              <a:rPr lang="en-US" sz="32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v. </a:t>
            </a:r>
            <a:r>
              <a:rPr lang="en-US" sz="3200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FDA</a:t>
            </a:r>
            <a:r>
              <a:rPr lang="en-US" sz="32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514 F. Supp. 3d 66, 79–80, 93–106 (DC 2020).”</a:t>
            </a:r>
          </a:p>
          <a:p>
            <a:pPr algn="just"/>
            <a:endParaRPr lang="en-US" sz="3200" kern="100" dirty="0"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Kagan, J., dissenting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Corner Post, Inc. v. Board of Governors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6" name="Picture 5" descr="A gas station with cars parked in front of it">
            <a:extLst>
              <a:ext uri="{FF2B5EF4-FFF2-40B4-BE49-F238E27FC236}">
                <a16:creationId xmlns:a16="http://schemas.microsoft.com/office/drawing/2014/main" id="{B9DB583B-8F38-3A11-CD47-EE689543B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6096000" cy="51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Nationwide Injunctions</a:t>
            </a:r>
            <a:endParaRPr lang="en-US" sz="4000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E3DD9A3A-B72B-8DD9-484E-AA079929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4108450" cy="4598718"/>
          </a:xfrm>
          <a:prstGeom prst="rect">
            <a:avLst/>
          </a:prstGeom>
        </p:spPr>
      </p:pic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69FFB6F-9954-4DFD-4E03-648685325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6096000" cy="45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  <a:latin typeface="Aptos Display" panose="020B0004020202020204" pitchFamily="34" charset="0"/>
              </a:rPr>
              <a:t>Olden Times</a:t>
            </a:r>
          </a:p>
        </p:txBody>
      </p:sp>
      <p:pic>
        <p:nvPicPr>
          <p:cNvPr id="5" name="Picture 4" descr="A room with a staircase and chairs">
            <a:extLst>
              <a:ext uri="{FF2B5EF4-FFF2-40B4-BE49-F238E27FC236}">
                <a16:creationId xmlns:a16="http://schemas.microsoft.com/office/drawing/2014/main" id="{C7569745-BEB5-5009-BD8D-D0709004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effectLst/>
                <a:latin typeface="Aptos Display" panose="020B0004020202020204" pitchFamily="34" charset="0"/>
              </a:rPr>
              <a:t>Skidmore v. Swift</a:t>
            </a:r>
            <a:r>
              <a:rPr lang="en-US" sz="4000" dirty="0">
                <a:effectLst/>
                <a:latin typeface="Aptos Display" panose="020B0004020202020204" pitchFamily="34" charset="0"/>
              </a:rPr>
              <a:t> (1944)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6" name="Picture 5" descr="A building with a large lawn and grass">
            <a:extLst>
              <a:ext uri="{FF2B5EF4-FFF2-40B4-BE49-F238E27FC236}">
                <a16:creationId xmlns:a16="http://schemas.microsoft.com/office/drawing/2014/main" id="{20AD0835-B3EE-A984-6660-BCFD3C9DE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48849"/>
            <a:ext cx="7620000" cy="48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effectLst/>
                <a:latin typeface="Aptos Display" panose="020B0004020202020204" pitchFamily="34" charset="0"/>
              </a:rPr>
              <a:t>Skidmore v. Swift</a:t>
            </a:r>
            <a:r>
              <a:rPr lang="en-US" sz="4000" dirty="0">
                <a:effectLst/>
                <a:latin typeface="Aptos Display" panose="020B0004020202020204" pitchFamily="34" charset="0"/>
              </a:rPr>
              <a:t> (1944)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3CFD9-AFE6-70EC-033E-6D2A60454EA1}"/>
              </a:ext>
            </a:extLst>
          </p:cNvPr>
          <p:cNvSpPr txBox="1"/>
          <p:nvPr/>
        </p:nvSpPr>
        <p:spPr>
          <a:xfrm>
            <a:off x="990600" y="1600200"/>
            <a:ext cx="1028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 consider that the rulings, interpretations, and opinions of the Administrator under this Act, while not controlling upon the courts by reason of their authority, do constitute a body of experience and informed judgment to which courts and litigants may properly resort for guidance.”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570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effectLst/>
                <a:latin typeface="Aptos Display" panose="020B0004020202020204" pitchFamily="34" charset="0"/>
              </a:rPr>
              <a:t>Skidmore v. Swift</a:t>
            </a:r>
            <a:r>
              <a:rPr lang="en-US" sz="4000" dirty="0">
                <a:effectLst/>
                <a:latin typeface="Aptos Display" panose="020B0004020202020204" pitchFamily="34" charset="0"/>
              </a:rPr>
              <a:t> (1944)</a:t>
            </a:r>
            <a:endParaRPr lang="en-US" sz="4000" i="1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3CFD9-AFE6-70EC-033E-6D2A60454EA1}"/>
              </a:ext>
            </a:extLst>
          </p:cNvPr>
          <p:cNvSpPr txBox="1"/>
          <p:nvPr/>
        </p:nvSpPr>
        <p:spPr>
          <a:xfrm>
            <a:off x="762000" y="1600200"/>
            <a:ext cx="10668000" cy="345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weight of such a judgment in a particular case will depend upon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thoroughness evident in its consideration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validity of its reasoning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its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consistency with earlier and later pronouncements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those factors which give it power to persuade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if lacking power to control.”</a:t>
            </a:r>
          </a:p>
        </p:txBody>
      </p:sp>
    </p:spTree>
    <p:extLst>
      <p:ext uri="{BB962C8B-B14F-4D97-AF65-F5344CB8AC3E}">
        <p14:creationId xmlns:p14="http://schemas.microsoft.com/office/powerpoint/2010/main" val="112491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  <a:latin typeface="Aptos Display" panose="020B0004020202020204" pitchFamily="34" charset="0"/>
              </a:rPr>
              <a:t>Administrative Procedure Act</a:t>
            </a:r>
          </a:p>
        </p:txBody>
      </p:sp>
      <p:pic>
        <p:nvPicPr>
          <p:cNvPr id="5" name="Picture 4" descr="A group of men standing around a desk">
            <a:extLst>
              <a:ext uri="{FF2B5EF4-FFF2-40B4-BE49-F238E27FC236}">
                <a16:creationId xmlns:a16="http://schemas.microsoft.com/office/drawing/2014/main" id="{243FD378-5D21-BD33-A42F-1B662598D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34" y="914400"/>
            <a:ext cx="6475366" cy="52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 U.S.A. v.</a:t>
            </a:r>
            <a:b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 Resources Defense Council</a:t>
            </a:r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(1984)</a:t>
            </a:r>
            <a:endParaRPr lang="en-US" sz="4000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6" name="Picture 5" descr="Men sitting in a room with a lamp and a table">
            <a:extLst>
              <a:ext uri="{FF2B5EF4-FFF2-40B4-BE49-F238E27FC236}">
                <a16:creationId xmlns:a16="http://schemas.microsoft.com/office/drawing/2014/main" id="{E1ABD707-6EE2-15A3-08C9-438441829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57706"/>
            <a:ext cx="7184878" cy="47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Chevron </a:t>
            </a:r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Two-Step</a:t>
            </a:r>
            <a:endParaRPr lang="en-US" sz="4000" dirty="0">
              <a:effectLst/>
              <a:latin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12ABE-AEA7-DC93-AB02-567398CBA796}"/>
              </a:ext>
            </a:extLst>
          </p:cNvPr>
          <p:cNvSpPr txBox="1"/>
          <p:nvPr/>
        </p:nvSpPr>
        <p:spPr>
          <a:xfrm>
            <a:off x="990600" y="1219200"/>
            <a:ext cx="10210800" cy="440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One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Has Congress “directly spoken to the precise question at issue”?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Yes: The court “must give effect to the unambiguously expressed intent of Congress”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the statute is silent or ambiguous: Go to Step Two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Two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Is the agency’s action “based on a permissible construction of the statute”?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25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1AA4-0A05-4F3E-8D4E-0DE5061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389A-843B-40A5-8C4F-40262078F7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7ACCE-DCA0-4AD5-8F68-1E4720E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7" y="76200"/>
            <a:ext cx="11859477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Major Questions Doctrine</a:t>
            </a:r>
            <a:endParaRPr lang="en-US" sz="4000" dirty="0">
              <a:effectLst/>
              <a:latin typeface="Aptos Display" panose="020B0004020202020204" pitchFamily="34" charset="0"/>
            </a:endParaRPr>
          </a:p>
        </p:txBody>
      </p:sp>
      <p:pic>
        <p:nvPicPr>
          <p:cNvPr id="6" name="Picture 5" descr="A person sitting on a stick&#10;&#10;Description automatically generated">
            <a:extLst>
              <a:ext uri="{FF2B5EF4-FFF2-40B4-BE49-F238E27FC236}">
                <a16:creationId xmlns:a16="http://schemas.microsoft.com/office/drawing/2014/main" id="{66DA96F7-F787-7465-F8A1-C217AA1F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2982"/>
            <a:ext cx="2362200" cy="3508218"/>
          </a:xfrm>
          <a:prstGeom prst="rect">
            <a:avLst/>
          </a:prstGeom>
        </p:spPr>
      </p:pic>
      <p:pic>
        <p:nvPicPr>
          <p:cNvPr id="8" name="Picture 7" descr="A group of people protesting in front of a building">
            <a:extLst>
              <a:ext uri="{FF2B5EF4-FFF2-40B4-BE49-F238E27FC236}">
                <a16:creationId xmlns:a16="http://schemas.microsoft.com/office/drawing/2014/main" id="{78565FDD-4B61-F7B4-3215-A38C65B3B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91" y="2292790"/>
            <a:ext cx="4255286" cy="2666999"/>
          </a:xfrm>
          <a:prstGeom prst="rect">
            <a:avLst/>
          </a:prstGeom>
        </p:spPr>
      </p:pic>
      <p:pic>
        <p:nvPicPr>
          <p:cNvPr id="10" name="Picture 9" descr="A large pile of dirt with smoke coming out of the chimneys with Battersea Power Station in the background">
            <a:extLst>
              <a:ext uri="{FF2B5EF4-FFF2-40B4-BE49-F238E27FC236}">
                <a16:creationId xmlns:a16="http://schemas.microsoft.com/office/drawing/2014/main" id="{FC6E8780-F9F8-0A32-0769-55509D816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92790"/>
            <a:ext cx="4000500" cy="266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373EDE-D62B-5AFC-C0C0-1126DCF1B89C}"/>
              </a:ext>
            </a:extLst>
          </p:cNvPr>
          <p:cNvSpPr txBox="1"/>
          <p:nvPr/>
        </p:nvSpPr>
        <p:spPr>
          <a:xfrm>
            <a:off x="457200" y="121027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ptos Display" panose="020B0004020202020204" pitchFamily="34" charset="0"/>
              </a:rPr>
              <a:t>FDA v.</a:t>
            </a:r>
            <a:br>
              <a:rPr lang="en-US" sz="2000" i="1" dirty="0">
                <a:latin typeface="Aptos Display" panose="020B0004020202020204" pitchFamily="34" charset="0"/>
              </a:rPr>
            </a:br>
            <a:r>
              <a:rPr lang="en-US" sz="2000" i="1" dirty="0">
                <a:latin typeface="Aptos Display" panose="020B0004020202020204" pitchFamily="34" charset="0"/>
              </a:rPr>
              <a:t>Brown &amp; Williamson </a:t>
            </a:r>
            <a:r>
              <a:rPr lang="en-US" sz="2000" dirty="0">
                <a:latin typeface="Aptos Display" panose="020B0004020202020204" pitchFamily="34" charset="0"/>
              </a:rPr>
              <a:t>(2000)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E838B-1283-2A2C-66A9-362FE85822F2}"/>
              </a:ext>
            </a:extLst>
          </p:cNvPr>
          <p:cNvSpPr txBox="1"/>
          <p:nvPr/>
        </p:nvSpPr>
        <p:spPr>
          <a:xfrm>
            <a:off x="4038600" y="141106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ptos Display" panose="020B0004020202020204" pitchFamily="34" charset="0"/>
              </a:rPr>
              <a:t>King v. Burwell</a:t>
            </a:r>
            <a:br>
              <a:rPr lang="en-US" sz="2000" i="1" dirty="0">
                <a:latin typeface="Aptos Display" panose="020B0004020202020204" pitchFamily="34" charset="0"/>
              </a:rPr>
            </a:br>
            <a:r>
              <a:rPr lang="en-US" sz="2000" dirty="0">
                <a:latin typeface="Aptos Display" panose="020B0004020202020204" pitchFamily="34" charset="0"/>
              </a:rPr>
              <a:t>(2015)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A598E-782F-5F7B-566F-3A47916FE862}"/>
              </a:ext>
            </a:extLst>
          </p:cNvPr>
          <p:cNvSpPr txBox="1"/>
          <p:nvPr/>
        </p:nvSpPr>
        <p:spPr>
          <a:xfrm>
            <a:off x="8458200" y="141106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ptos Display" panose="020B0004020202020204" pitchFamily="34" charset="0"/>
              </a:rPr>
              <a:t>West Virginia v. EPA</a:t>
            </a:r>
            <a:br>
              <a:rPr lang="en-US" sz="2000" i="1" dirty="0">
                <a:latin typeface="Aptos Display" panose="020B0004020202020204" pitchFamily="34" charset="0"/>
              </a:rPr>
            </a:br>
            <a:r>
              <a:rPr lang="en-US" sz="2000" dirty="0">
                <a:latin typeface="Aptos Display" panose="020B0004020202020204" pitchFamily="34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421459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43D3278-E786-4971-AC61-E611D6464FFF}" vid="{3407C941-20AF-4E91-9A3D-7638CAAE6DA2}"/>
    </a:ext>
  </a:extLst>
</a:theme>
</file>

<file path=ppt/theme/theme3.xml><?xml version="1.0" encoding="utf-8"?>
<a:theme xmlns:a="http://schemas.openxmlformats.org/drawingml/2006/main" name="2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43D3278-E786-4971-AC61-E611D6464FFF}" vid="{3407C941-20AF-4E91-9A3D-7638CAAE6DA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727AFF1DF3E4EA8041DD4F068955E" ma:contentTypeVersion="18" ma:contentTypeDescription="Create a new document." ma:contentTypeScope="" ma:versionID="16abd74deadcbd73bb619c01289b0d9c">
  <xsd:schema xmlns:xsd="http://www.w3.org/2001/XMLSchema" xmlns:xs="http://www.w3.org/2001/XMLSchema" xmlns:p="http://schemas.microsoft.com/office/2006/metadata/properties" xmlns:ns2="dbe4802c-fa7e-493c-9d23-852354079e6c" xmlns:ns3="83ebce4f-d2b3-49b4-b0dc-4f8cc5f24958" targetNamespace="http://schemas.microsoft.com/office/2006/metadata/properties" ma:root="true" ma:fieldsID="2f242e6dfc1dfc54b3a9fb186f7c0404" ns2:_="" ns3:_="">
    <xsd:import namespace="dbe4802c-fa7e-493c-9d23-852354079e6c"/>
    <xsd:import namespace="83ebce4f-d2b3-49b4-b0dc-4f8cc5f24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4802c-fa7e-493c-9d23-852354079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21ec54-5c1f-4323-b38e-9ab34920dd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bce4f-d2b3-49b4-b0dc-4f8cc5f24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41047d-f8db-49e4-a686-54d7950fadb2}" ma:internalName="TaxCatchAll" ma:showField="CatchAllData" ma:web="83ebce4f-d2b3-49b4-b0dc-4f8cc5f24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1AD4D-97DD-47F1-BC41-54DDE65A9E6C}"/>
</file>

<file path=customXml/itemProps2.xml><?xml version="1.0" encoding="utf-8"?>
<ds:datastoreItem xmlns:ds="http://schemas.openxmlformats.org/officeDocument/2006/customXml" ds:itemID="{605FD281-1EBD-46E2-B76C-8B99B5E825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1_AG Template 16x9</vt:lpstr>
      <vt:lpstr>2_AG Template 16x9</vt:lpstr>
      <vt:lpstr>  No Deference?  Healthcare Regulation and the Demise of Chevron  </vt:lpstr>
      <vt:lpstr>Olden Times</vt:lpstr>
      <vt:lpstr>Skidmore v. Swift (1944)</vt:lpstr>
      <vt:lpstr>Skidmore v. Swift (1944)</vt:lpstr>
      <vt:lpstr>Skidmore v. Swift (1944)</vt:lpstr>
      <vt:lpstr>Administrative Procedure Act</vt:lpstr>
      <vt:lpstr>Chevron U.S.A. v. Natural Resources Defense Council (1984)</vt:lpstr>
      <vt:lpstr>Chevron Two-Step</vt:lpstr>
      <vt:lpstr>Major Questions Doctrine</vt:lpstr>
      <vt:lpstr>Did Chevron Matter?</vt:lpstr>
      <vt:lpstr>Loper Bright Enterprises v. Raimondo</vt:lpstr>
      <vt:lpstr>Loper Bright Enterprises v. Raimondo</vt:lpstr>
      <vt:lpstr>Loper Bright Enterprises v. Raimondo</vt:lpstr>
      <vt:lpstr>Loper Bright Enterprises v. Raimondo</vt:lpstr>
      <vt:lpstr>Corner Post, Inc. v. Board of Governors</vt:lpstr>
      <vt:lpstr>Nationwide Injunctions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2022-05-16T14:19:57Z</dcterms:created>
  <dcterms:modified xsi:type="dcterms:W3CDTF">2024-09-24T19:52:44Z</dcterms:modified>
</cp:coreProperties>
</file>